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753600" cy="7315200"/>
  <p:notesSz cx="6858000" cy="9144000"/>
  <p:embeddedFontLst>
    <p:embeddedFont>
      <p:font typeface="Montserrat Bold" panose="020B0604020202020204" charset="0"/>
      <p:regular r:id="rId19"/>
    </p:embeddedFont>
    <p:embeddedFont>
      <p:font typeface="Montserrat" panose="020B0604020202020204" charset="0"/>
      <p:regular r:id="rId20"/>
    </p:embeddedFont>
    <p:embeddedFont>
      <p:font typeface="Open Sans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Bol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53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293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21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986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11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276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978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44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3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343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226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15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28.09.2022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99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0"/>
            <a:ext cx="9753600" cy="518836"/>
            <a:chOff x="0" y="0"/>
            <a:chExt cx="13004800" cy="6917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691515"/>
            </a:xfrm>
            <a:custGeom>
              <a:avLst/>
              <a:gdLst/>
              <a:ahLst/>
              <a:cxnLst/>
              <a:rect l="l" t="t" r="r" b="b"/>
              <a:pathLst>
                <a:path w="13004800" h="691515">
                  <a:moveTo>
                    <a:pt x="0" y="0"/>
                  </a:moveTo>
                  <a:lnTo>
                    <a:pt x="13004800" y="0"/>
                  </a:lnTo>
                  <a:lnTo>
                    <a:pt x="13004800" y="691515"/>
                  </a:lnTo>
                  <a:lnTo>
                    <a:pt x="0" y="691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0" y="3574464"/>
            <a:ext cx="9753600" cy="1871472"/>
            <a:chOff x="0" y="0"/>
            <a:chExt cx="13004800" cy="24952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004800" cy="2495042"/>
            </a:xfrm>
            <a:custGeom>
              <a:avLst/>
              <a:gdLst/>
              <a:ahLst/>
              <a:cxnLst/>
              <a:rect l="l" t="t" r="r" b="b"/>
              <a:pathLst>
                <a:path w="13004800" h="2495042">
                  <a:moveTo>
                    <a:pt x="0" y="2495042"/>
                  </a:moveTo>
                  <a:lnTo>
                    <a:pt x="0" y="0"/>
                  </a:lnTo>
                  <a:lnTo>
                    <a:pt x="13004800" y="0"/>
                  </a:lnTo>
                  <a:lnTo>
                    <a:pt x="13004800" y="2495042"/>
                  </a:lnTo>
                  <a:lnTo>
                    <a:pt x="0" y="2495042"/>
                  </a:lnTo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0" y="518642"/>
            <a:ext cx="9753600" cy="3056128"/>
            <a:chOff x="0" y="0"/>
            <a:chExt cx="13004800" cy="407483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004800" cy="4074414"/>
            </a:xfrm>
            <a:custGeom>
              <a:avLst/>
              <a:gdLst/>
              <a:ahLst/>
              <a:cxnLst/>
              <a:rect l="l" t="t" r="r" b="b"/>
              <a:pathLst>
                <a:path w="13004800" h="4074414">
                  <a:moveTo>
                    <a:pt x="0" y="0"/>
                  </a:moveTo>
                  <a:lnTo>
                    <a:pt x="13004800" y="0"/>
                  </a:lnTo>
                  <a:lnTo>
                    <a:pt x="13004800" y="4074414"/>
                  </a:lnTo>
                  <a:lnTo>
                    <a:pt x="0" y="4074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0" y="518642"/>
            <a:ext cx="9753580" cy="4890994"/>
            <a:chOff x="0" y="0"/>
            <a:chExt cx="13004773" cy="65213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004800" cy="6521323"/>
            </a:xfrm>
            <a:custGeom>
              <a:avLst/>
              <a:gdLst/>
              <a:ahLst/>
              <a:cxnLst/>
              <a:rect l="l" t="t" r="r" b="b"/>
              <a:pathLst>
                <a:path w="13004800" h="6521323">
                  <a:moveTo>
                    <a:pt x="0" y="0"/>
                  </a:moveTo>
                  <a:lnTo>
                    <a:pt x="13004800" y="0"/>
                  </a:lnTo>
                  <a:lnTo>
                    <a:pt x="13004800" y="6521323"/>
                  </a:lnTo>
                  <a:lnTo>
                    <a:pt x="0" y="6521323"/>
                  </a:lnTo>
                  <a:close/>
                </a:path>
              </a:pathLst>
            </a:custGeom>
            <a:blipFill>
              <a:blip r:embed="rId3"/>
              <a:stretch>
                <a:fillRect r="-244" b="-99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2573457" y="3876880"/>
            <a:ext cx="4800611" cy="1088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493" spc="22">
                <a:solidFill>
                  <a:srgbClr val="FFFFFF"/>
                </a:solidFill>
                <a:latin typeface="Montserrat Bold"/>
              </a:rPr>
              <a:t>Richard G. Clarke, CIC, CPCU, RPLU</a:t>
            </a:r>
          </a:p>
          <a:p>
            <a:pPr algn="ctr">
              <a:lnSpc>
                <a:spcPts val="1759"/>
              </a:lnSpc>
            </a:pPr>
            <a:r>
              <a:rPr lang="en-US" sz="1493" spc="11">
                <a:solidFill>
                  <a:srgbClr val="FFFFFF"/>
                </a:solidFill>
                <a:latin typeface="Montserrat Bold"/>
              </a:rPr>
              <a:t>Dick Clarke Insurance Answers LLC Woodstock, GA 30188</a:t>
            </a:r>
          </a:p>
          <a:p>
            <a:pPr algn="ctr">
              <a:lnSpc>
                <a:spcPts val="1690"/>
              </a:lnSpc>
            </a:pPr>
            <a:r>
              <a:rPr lang="en-US" sz="1493" spc="22">
                <a:solidFill>
                  <a:srgbClr val="FFFFFF"/>
                </a:solidFill>
                <a:latin typeface="Montserrat Bold"/>
              </a:rPr>
              <a:t>Phone: (678) 923-7034</a:t>
            </a:r>
          </a:p>
          <a:p>
            <a:pPr algn="ctr">
              <a:lnSpc>
                <a:spcPts val="1774"/>
              </a:lnSpc>
            </a:pPr>
            <a:r>
              <a:rPr lang="en-US" sz="1493" spc="11">
                <a:solidFill>
                  <a:srgbClr val="FFFFFF"/>
                </a:solidFill>
                <a:latin typeface="Montserrat Bold"/>
              </a:rPr>
              <a:t>Email: </a:t>
            </a:r>
            <a:r>
              <a:rPr lang="en-US" sz="1493" u="sng" spc="11">
                <a:solidFill>
                  <a:srgbClr val="FFFFFF"/>
                </a:solidFill>
                <a:latin typeface="Montserrat Bold"/>
              </a:rPr>
              <a:t>DickClarkeInsuranceAnswers@gmail.com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1910" y="1918432"/>
            <a:ext cx="8108356" cy="1444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1"/>
              </a:lnSpc>
            </a:pPr>
            <a:r>
              <a:rPr lang="en-US" sz="4693" spc="37">
                <a:solidFill>
                  <a:srgbClr val="FFFFFF"/>
                </a:solidFill>
                <a:latin typeface="Montserrat Bold"/>
              </a:rPr>
              <a:t>Current Events and the </a:t>
            </a:r>
          </a:p>
          <a:p>
            <a:pPr algn="ctr">
              <a:lnSpc>
                <a:spcPts val="5631"/>
              </a:lnSpc>
            </a:pPr>
            <a:r>
              <a:rPr lang="en-US" sz="4693" spc="37">
                <a:solidFill>
                  <a:srgbClr val="FFFFFF"/>
                </a:solidFill>
                <a:latin typeface="Montserrat Bold"/>
              </a:rPr>
              <a:t>Impact Upon Insurance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0" y="5607311"/>
            <a:ext cx="9753600" cy="1707889"/>
            <a:chOff x="0" y="0"/>
            <a:chExt cx="13004800" cy="2277185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1243976"/>
              <a:ext cx="13004800" cy="1033209"/>
              <a:chOff x="0" y="0"/>
              <a:chExt cx="4816593" cy="38267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4816592" cy="38267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38267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382670"/>
                    </a:lnTo>
                    <a:lnTo>
                      <a:pt x="0" y="382670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4"/>
            <a:srcRect t="2634"/>
            <a:stretch>
              <a:fillRect/>
            </a:stretch>
          </p:blipFill>
          <p:spPr>
            <a:xfrm>
              <a:off x="154074" y="1367827"/>
              <a:ext cx="2969137" cy="785506"/>
            </a:xfrm>
            <a:prstGeom prst="rect">
              <a:avLst/>
            </a:prstGeom>
          </p:spPr>
        </p:pic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0188725" y="0"/>
              <a:ext cx="2636548" cy="22771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31015" y="1815445"/>
            <a:ext cx="8491065" cy="449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"Loss Sustained" or "Discovery" claims trigger?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Importance of Third Party extension;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Mandatory ERISA Fidelity insurance;</a:t>
            </a:r>
          </a:p>
          <a:p>
            <a:pPr marL="397911" lvl="1" indent="-198955" algn="l">
              <a:lnSpc>
                <a:spcPts val="3598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"Ban the Box" - Termination as to any Individual Employee – Crime Policy Condition;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Computer Fraud - Social Engineering Fraud (Potential Overlap with Cyber);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Increasing importance of K, R &amp;E Coverage.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Crime Insurance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10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31014" y="2156510"/>
            <a:ext cx="8897466" cy="4916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Grasp the </a:t>
            </a:r>
            <a:r>
              <a:rPr lang="en-US" sz="2986" u="sng" spc="44">
                <a:solidFill>
                  <a:srgbClr val="000000"/>
                </a:solidFill>
                <a:latin typeface="Montserrat"/>
              </a:rPr>
              <a:t>three</a:t>
            </a:r>
            <a:r>
              <a:rPr lang="en-US" sz="2986" spc="44">
                <a:solidFill>
                  <a:srgbClr val="000000"/>
                </a:solidFill>
                <a:latin typeface="Montserrat"/>
              </a:rPr>
              <a:t> main insurance policy coverages;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Ransomware/Extortion; computer restoration; Social Engineering Fraud;</a:t>
            </a:r>
          </a:p>
          <a:p>
            <a:pPr marL="397911" lvl="1" indent="-198955" algn="l">
              <a:lnSpc>
                <a:spcPts val="3598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Payment Card Industry ("PCI") compliance - fines/penalties;</a:t>
            </a:r>
          </a:p>
          <a:p>
            <a:pPr marL="397911" lvl="1" indent="-198955" algn="l">
              <a:lnSpc>
                <a:spcPts val="3598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Notification Costs Reimbursement - sub-limit or number of notifications?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Internet of things (IOT) keeps expanding;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Complex BI/EE exposures;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Cyber Exposures and Insurance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11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7747" y="731520"/>
            <a:ext cx="9345843" cy="443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5"/>
              </a:lnSpc>
            </a:pPr>
            <a:r>
              <a:rPr lang="en-US" sz="2879" spc="42">
                <a:solidFill>
                  <a:srgbClr val="FFFFFF"/>
                </a:solidFill>
                <a:latin typeface="Montserrat Bold"/>
              </a:rPr>
              <a:t>Inter-relatedness of Individual Insurance Coverages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1015" y="2154478"/>
            <a:ext cx="8691568" cy="395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u="sng" spc="-102">
                <a:solidFill>
                  <a:srgbClr val="000000"/>
                </a:solidFill>
                <a:latin typeface="Open Sans"/>
              </a:rPr>
              <a:t>Everything</a:t>
            </a:r>
            <a:r>
              <a:rPr lang="en-US" sz="2559" spc="-102">
                <a:solidFill>
                  <a:srgbClr val="000000"/>
                </a:solidFill>
                <a:latin typeface="Open Sans"/>
              </a:rPr>
              <a:t> rests with the actual allegations made - not nearly so much with what client describes as having happened;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spc="-102">
                <a:solidFill>
                  <a:srgbClr val="000000"/>
                </a:solidFill>
                <a:latin typeface="Open Sans"/>
              </a:rPr>
              <a:t> "Duty to Defend" vs. "Indemnification"; "claims made" vs "claims made and reported";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spc="-102">
                <a:solidFill>
                  <a:srgbClr val="000000"/>
                </a:solidFill>
                <a:latin typeface="Open Sans"/>
              </a:rPr>
              <a:t>D+O insurance emerging as VERY important (the impact of decisions and governance);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spc="-102">
                <a:solidFill>
                  <a:srgbClr val="000000"/>
                </a:solidFill>
                <a:latin typeface="Open Sans"/>
              </a:rPr>
              <a:t>Crime insurance vs. Cyber insurance (some possible overlap);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spc="-102">
                <a:solidFill>
                  <a:srgbClr val="000000"/>
                </a:solidFill>
                <a:latin typeface="Open Sans"/>
              </a:rPr>
              <a:t>EPLI vs. Cyber (“WCAG”);</a:t>
            </a:r>
          </a:p>
          <a:p>
            <a:pPr marL="329455" lvl="1" indent="-164727" algn="l">
              <a:lnSpc>
                <a:spcPts val="3071"/>
              </a:lnSpc>
              <a:buFont typeface="Arial"/>
              <a:buChar char="•"/>
            </a:pPr>
            <a:r>
              <a:rPr lang="en-US" sz="2559" spc="-102">
                <a:solidFill>
                  <a:srgbClr val="000000"/>
                </a:solidFill>
                <a:latin typeface="Open Sans"/>
              </a:rPr>
              <a:t>EPLI vs. D+O. (#MeToo))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12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50">
                <a:solidFill>
                  <a:srgbClr val="FFFFFF"/>
                </a:solidFill>
                <a:latin typeface="Montserrat Bold"/>
              </a:rPr>
              <a:t>Resources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1015" y="2154478"/>
            <a:ext cx="8691568" cy="279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spc="-85">
                <a:solidFill>
                  <a:srgbClr val="000000"/>
                </a:solidFill>
                <a:latin typeface="Open Sans"/>
              </a:rPr>
              <a:t>The D+O Diary (</a:t>
            </a: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www.dandodiary.com</a:t>
            </a:r>
            <a:r>
              <a:rPr lang="en-US" sz="2133" spc="-85">
                <a:solidFill>
                  <a:srgbClr val="000000"/>
                </a:solidFill>
                <a:latin typeface="Open Sans"/>
              </a:rPr>
              <a:t>);</a:t>
            </a:r>
          </a:p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www.lexology.com</a:t>
            </a:r>
            <a:r>
              <a:rPr lang="en-US" sz="2133" spc="-85">
                <a:solidFill>
                  <a:srgbClr val="000000"/>
                </a:solidFill>
                <a:latin typeface="Open Sans"/>
              </a:rPr>
              <a:t> and </a:t>
            </a: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www.mondaq.com</a:t>
            </a:r>
            <a:r>
              <a:rPr lang="en-US" sz="2133" spc="-85">
                <a:solidFill>
                  <a:srgbClr val="000000"/>
                </a:solidFill>
                <a:latin typeface="Open Sans"/>
              </a:rPr>
              <a:t>;</a:t>
            </a:r>
          </a:p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spc="-85">
                <a:solidFill>
                  <a:srgbClr val="000000"/>
                </a:solidFill>
                <a:latin typeface="Open Sans"/>
              </a:rPr>
              <a:t>Richard Betterley's Insurance Reports (</a:t>
            </a: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www.irmi.com</a:t>
            </a:r>
            <a:r>
              <a:rPr lang="en-US" sz="2133" spc="-85">
                <a:solidFill>
                  <a:srgbClr val="000000"/>
                </a:solidFill>
                <a:latin typeface="Open Sans"/>
              </a:rPr>
              <a:t>);</a:t>
            </a:r>
          </a:p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spc="-85">
                <a:solidFill>
                  <a:srgbClr val="000000"/>
                </a:solidFill>
                <a:latin typeface="Open Sans"/>
              </a:rPr>
              <a:t>Cyber:  </a:t>
            </a: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www.eriskhub.com</a:t>
            </a:r>
            <a:r>
              <a:rPr lang="en-US" sz="2133" spc="-85">
                <a:solidFill>
                  <a:srgbClr val="000000"/>
                </a:solidFill>
                <a:latin typeface="Open Sans"/>
              </a:rPr>
              <a:t>;</a:t>
            </a:r>
          </a:p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www.eeoc.gov</a:t>
            </a:r>
            <a:r>
              <a:rPr lang="en-US" sz="2133" spc="-85">
                <a:solidFill>
                  <a:srgbClr val="000000"/>
                </a:solidFill>
                <a:latin typeface="Open Sans"/>
              </a:rPr>
              <a:t> (EEOC Charge Statistics);</a:t>
            </a:r>
          </a:p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www.privacyrights.org</a:t>
            </a:r>
            <a:r>
              <a:rPr lang="en-US" sz="2133" spc="-85">
                <a:solidFill>
                  <a:srgbClr val="000000"/>
                </a:solidFill>
                <a:latin typeface="Open Sans"/>
              </a:rPr>
              <a:t> and </a:t>
            </a: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www.idtheftcenter.org</a:t>
            </a:r>
            <a:r>
              <a:rPr lang="en-US" sz="2133" spc="-85">
                <a:solidFill>
                  <a:srgbClr val="000000"/>
                </a:solidFill>
                <a:latin typeface="Open Sans"/>
              </a:rPr>
              <a:t> (Data breach statistics);</a:t>
            </a:r>
          </a:p>
          <a:p>
            <a:pPr marL="274546" lvl="1" indent="-137273" algn="l">
              <a:lnSpc>
                <a:spcPts val="2560"/>
              </a:lnSpc>
              <a:buFont typeface="Arial"/>
              <a:buChar char="•"/>
            </a:pPr>
            <a:r>
              <a:rPr lang="en-US" sz="2133" u="sng" spc="-85">
                <a:solidFill>
                  <a:srgbClr val="4D4D4D"/>
                </a:solidFill>
                <a:latin typeface="Open Sans Bold"/>
              </a:rPr>
              <a:t>Cyber:  </a:t>
            </a:r>
            <a:r>
              <a:rPr lang="en-US" sz="2133" u="sng" spc="-85">
                <a:solidFill>
                  <a:srgbClr val="4D4D4D"/>
                </a:solidFill>
                <a:latin typeface="Open Sans"/>
              </a:rPr>
              <a:t>www.krebsonsecurity.com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13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50">
                <a:solidFill>
                  <a:srgbClr val="FFFFFF"/>
                </a:solidFill>
                <a:latin typeface="Montserrat Bold"/>
              </a:rPr>
              <a:t>Miscellaneous Exposures/Insurance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1015" y="1788161"/>
            <a:ext cx="8691568" cy="578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4364" lvl="1" indent="-192182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Intellectual property – how to identify and cover?</a:t>
            </a:r>
          </a:p>
          <a:p>
            <a:pPr marL="384364" lvl="1" indent="-192182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Reps and warranties insurance;   </a:t>
            </a:r>
          </a:p>
          <a:p>
            <a:pPr marL="384364" lvl="1" indent="-192182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Artificial intelligence (AI) Siri and Alexa as base examples;</a:t>
            </a:r>
          </a:p>
          <a:p>
            <a:pPr marL="384364" lvl="1" indent="-192182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Blockchain and Cryptocurrency –  impact upon insurance;</a:t>
            </a:r>
          </a:p>
          <a:p>
            <a:pPr marL="384364" lvl="1" indent="-192182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Natural disasters: flood, earthquake, mudslides, volcanic eruption, wildfires;</a:t>
            </a:r>
          </a:p>
          <a:p>
            <a:pPr marL="384364" lvl="1" indent="-192182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Environmental and climate – impacting exposures.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14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52400" y="1942967"/>
            <a:ext cx="9222585" cy="4918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002" lvl="1" indent="-171501" algn="l">
              <a:lnSpc>
                <a:spcPts val="3084"/>
              </a:lnSpc>
              <a:buFont typeface="Arial"/>
              <a:buChar char="•"/>
            </a:pPr>
            <a:r>
              <a:rPr lang="en-US" sz="2559" spc="21" dirty="0">
                <a:solidFill>
                  <a:srgbClr val="000000"/>
                </a:solidFill>
                <a:latin typeface="Montserrat"/>
              </a:rPr>
              <a:t>Distinguishing mandatory from optional insurance in ERISA;</a:t>
            </a:r>
          </a:p>
          <a:p>
            <a:pPr marL="343002" lvl="1" indent="-171501" algn="l">
              <a:lnSpc>
                <a:spcPts val="3084"/>
              </a:lnSpc>
              <a:buFont typeface="Arial"/>
              <a:buChar char="•"/>
            </a:pPr>
            <a:r>
              <a:rPr lang="en-US" sz="2559" spc="21" dirty="0">
                <a:solidFill>
                  <a:srgbClr val="000000"/>
                </a:solidFill>
                <a:latin typeface="Montserrat"/>
              </a:rPr>
              <a:t>“Personally liable” aspect of ERISA;</a:t>
            </a:r>
          </a:p>
          <a:p>
            <a:pPr marL="343002" lvl="1" indent="-171501" algn="l">
              <a:lnSpc>
                <a:spcPts val="3084"/>
              </a:lnSpc>
            </a:pPr>
            <a:r>
              <a:rPr lang="en-US" sz="2559" spc="59" dirty="0">
                <a:solidFill>
                  <a:srgbClr val="000000"/>
                </a:solidFill>
                <a:latin typeface="Montserrat"/>
              </a:rPr>
              <a:t> </a:t>
            </a:r>
          </a:p>
          <a:p>
            <a:pPr marL="343002" lvl="1" indent="-171501" algn="l">
              <a:lnSpc>
                <a:spcPts val="3084"/>
              </a:lnSpc>
              <a:buFont typeface="Arial"/>
              <a:buChar char="•"/>
            </a:pPr>
            <a:r>
              <a:rPr lang="en-US" sz="2559" spc="21" dirty="0">
                <a:solidFill>
                  <a:srgbClr val="000000"/>
                </a:solidFill>
                <a:latin typeface="Montserrat"/>
              </a:rPr>
              <a:t>Fidelity insurance, and Employee Benefits Liability (EBL) Insurance – very different coverages;</a:t>
            </a:r>
          </a:p>
          <a:p>
            <a:pPr marL="343002" lvl="1" indent="-171501" algn="l">
              <a:lnSpc>
                <a:spcPts val="3550"/>
              </a:lnSpc>
              <a:buFont typeface="Arial"/>
              <a:buChar char="•"/>
            </a:pPr>
            <a:r>
              <a:rPr lang="en-US" sz="2559" spc="37" dirty="0">
                <a:solidFill>
                  <a:srgbClr val="000000"/>
                </a:solidFill>
                <a:latin typeface="Montserrat"/>
              </a:rPr>
              <a:t>The importance of HIPAA civil money penalties coverage; relationship to Cyber;</a:t>
            </a:r>
          </a:p>
          <a:p>
            <a:pPr marL="343002" lvl="1" indent="-171501" algn="l">
              <a:lnSpc>
                <a:spcPts val="3550"/>
              </a:lnSpc>
              <a:buFont typeface="Arial"/>
              <a:buChar char="•"/>
            </a:pPr>
            <a:r>
              <a:rPr lang="en-US" sz="2559" spc="21" dirty="0">
                <a:solidFill>
                  <a:srgbClr val="000000"/>
                </a:solidFill>
                <a:latin typeface="Montserrat"/>
              </a:rPr>
              <a:t>The importance of Affordable Care Act fines/penalties coverage;</a:t>
            </a:r>
          </a:p>
          <a:p>
            <a:pPr marL="343002" lvl="1" indent="-171501" algn="l">
              <a:lnSpc>
                <a:spcPts val="3071"/>
              </a:lnSpc>
              <a:buFont typeface="Arial"/>
              <a:buChar char="•"/>
            </a:pPr>
            <a:r>
              <a:rPr lang="en-US" sz="2559" spc="21" dirty="0">
                <a:solidFill>
                  <a:srgbClr val="000000"/>
                </a:solidFill>
                <a:latin typeface="Montserrat"/>
              </a:rPr>
              <a:t>Issues when the insured organization is an ESOP.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Fiduciary Liability Insurance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15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4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44986" y="3375625"/>
            <a:ext cx="7857743" cy="1575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2"/>
              </a:lnSpc>
            </a:pPr>
            <a:r>
              <a:rPr lang="en-US" sz="5119" spc="49">
                <a:solidFill>
                  <a:srgbClr val="000000"/>
                </a:solidFill>
                <a:latin typeface="Montserrat"/>
              </a:rPr>
              <a:t>"It's always something, and that creates opportunity!"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120" y="901441"/>
            <a:ext cx="9345843" cy="451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Looking Ahead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16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6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4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0" y="3375625"/>
            <a:ext cx="9753600" cy="78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2"/>
              </a:lnSpc>
            </a:pPr>
            <a:r>
              <a:rPr lang="en-US" sz="5119" spc="54">
                <a:solidFill>
                  <a:srgbClr val="000000"/>
                </a:solidFill>
                <a:latin typeface="Montserrat Bold"/>
              </a:rPr>
              <a:t>What’s in the News?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2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50">
                <a:solidFill>
                  <a:srgbClr val="FFFFFF"/>
                </a:solidFill>
                <a:latin typeface="Montserrat Bold"/>
              </a:rPr>
              <a:t>Important to Emphasize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1268" y="1884877"/>
            <a:ext cx="8491064" cy="4285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9531" lvl="1" indent="-154766" algn="l">
              <a:lnSpc>
                <a:spcPts val="2886"/>
              </a:lnSpc>
              <a:buFont typeface="Arial"/>
              <a:buChar char="•"/>
            </a:pPr>
            <a:r>
              <a:rPr lang="en-US" sz="2405" spc="-95">
                <a:solidFill>
                  <a:srgbClr val="000000"/>
                </a:solidFill>
                <a:latin typeface="Open Sans"/>
              </a:rPr>
              <a:t>How news impacts (and demands) insurance coverage;</a:t>
            </a:r>
          </a:p>
          <a:p>
            <a:pPr marL="309531" lvl="1" indent="-154766" algn="l">
              <a:lnSpc>
                <a:spcPts val="2886"/>
              </a:lnSpc>
              <a:buFont typeface="Arial"/>
              <a:buChar char="•"/>
            </a:pPr>
            <a:r>
              <a:rPr lang="en-US" sz="2405" spc="-95">
                <a:solidFill>
                  <a:srgbClr val="000000"/>
                </a:solidFill>
                <a:latin typeface="Open Sans"/>
              </a:rPr>
              <a:t>Major exposures </a:t>
            </a:r>
            <a:r>
              <a:rPr lang="en-US" sz="2405" u="sng" spc="-95">
                <a:solidFill>
                  <a:srgbClr val="000000"/>
                </a:solidFill>
                <a:latin typeface="Open Sans"/>
              </a:rPr>
              <a:t>NOT COVERED</a:t>
            </a:r>
            <a:r>
              <a:rPr lang="en-US" sz="2405" spc="-95">
                <a:solidFill>
                  <a:srgbClr val="000000"/>
                </a:solidFill>
                <a:latin typeface="Open Sans Bold"/>
              </a:rPr>
              <a:t> </a:t>
            </a:r>
            <a:r>
              <a:rPr lang="en-US" sz="2405" spc="-95">
                <a:solidFill>
                  <a:srgbClr val="000000"/>
                </a:solidFill>
                <a:latin typeface="Open Sans"/>
              </a:rPr>
              <a:t>in insured's individual policies;</a:t>
            </a:r>
          </a:p>
          <a:p>
            <a:pPr marL="309531" lvl="1" indent="-154766" algn="l">
              <a:lnSpc>
                <a:spcPts val="2886"/>
              </a:lnSpc>
              <a:buFont typeface="Arial"/>
              <a:buChar char="•"/>
            </a:pPr>
            <a:r>
              <a:rPr lang="en-US" sz="2405" spc="-95">
                <a:solidFill>
                  <a:srgbClr val="000000"/>
                </a:solidFill>
                <a:latin typeface="Open Sans"/>
              </a:rPr>
              <a:t>Coverages available at additional premium ("relationship currency");</a:t>
            </a:r>
          </a:p>
          <a:p>
            <a:pPr marL="309531" lvl="1" indent="-154766" algn="l">
              <a:lnSpc>
                <a:spcPts val="2886"/>
              </a:lnSpc>
              <a:buFont typeface="Arial"/>
              <a:buChar char="•"/>
            </a:pPr>
            <a:r>
              <a:rPr lang="en-US" sz="2405" spc="-95">
                <a:solidFill>
                  <a:srgbClr val="000000"/>
                </a:solidFill>
                <a:latin typeface="Open Sans"/>
              </a:rPr>
              <a:t>Ability by agent to access coverage, generally (direct markets  E+S markets and MGAs);</a:t>
            </a:r>
          </a:p>
          <a:p>
            <a:pPr marL="309531" lvl="1" indent="-154766" algn="l">
              <a:lnSpc>
                <a:spcPts val="2886"/>
              </a:lnSpc>
              <a:buFont typeface="Arial"/>
              <a:buChar char="•"/>
            </a:pPr>
            <a:r>
              <a:rPr lang="en-US" sz="2405" spc="-95">
                <a:solidFill>
                  <a:srgbClr val="000000"/>
                </a:solidFill>
                <a:latin typeface="Open Sans"/>
              </a:rPr>
              <a:t>Leverage by the agent to obtain coverage(s) necessary ("production currency").  May be premium volume, special arrangements, etc.);</a:t>
            </a:r>
          </a:p>
          <a:p>
            <a:pPr marL="309531" lvl="1" indent="-154766" algn="l">
              <a:lnSpc>
                <a:spcPts val="2886"/>
              </a:lnSpc>
              <a:buFont typeface="Arial"/>
              <a:buChar char="•"/>
            </a:pPr>
            <a:r>
              <a:rPr lang="en-US" sz="2405" spc="-95">
                <a:solidFill>
                  <a:srgbClr val="000000"/>
                </a:solidFill>
                <a:latin typeface="Open Sans"/>
              </a:rPr>
              <a:t>Agent as a source of education and information on insurance;</a:t>
            </a:r>
          </a:p>
          <a:p>
            <a:pPr marL="309531" lvl="1" indent="-154766" algn="l">
              <a:lnSpc>
                <a:spcPts val="2886"/>
              </a:lnSpc>
              <a:buFont typeface="Arial"/>
              <a:buChar char="•"/>
            </a:pPr>
            <a:r>
              <a:rPr lang="en-US" sz="2405" spc="-95">
                <a:solidFill>
                  <a:srgbClr val="000000"/>
                </a:solidFill>
                <a:latin typeface="Open Sans"/>
              </a:rPr>
              <a:t>Agent as a committed communicator ("relationship currency").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07747" y="1892397"/>
            <a:ext cx="9345843" cy="5080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Legislation (Affordable Care Act);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Social Developments (Social Engineering Fraud);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Societal Trends (“Political Correctness");</a:t>
            </a:r>
          </a:p>
          <a:p>
            <a:pPr marL="397911" lvl="1" indent="-198955" algn="l">
              <a:lnSpc>
                <a:spcPts val="3598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Regulators and Court Verdicts (Website Content Accessibility Guidelines - WCAG);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Catastrophes (Natural Disasters – Forest Fires);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Major accidents/human error (Duck boats);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Litigation (Surfside Condos – Sandy Hook Suits).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20" y="58392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Constant Developments Impact Insurance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4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42776" y="1829338"/>
            <a:ext cx="7699248" cy="506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911" lvl="1" indent="-198955" algn="l">
              <a:lnSpc>
                <a:spcPts val="3598"/>
              </a:lnSpc>
              <a:buFont typeface="Arial"/>
              <a:buChar char="•"/>
            </a:pPr>
            <a:r>
              <a:rPr lang="en-US" sz="2986" spc="54">
                <a:solidFill>
                  <a:srgbClr val="000000"/>
                </a:solidFill>
                <a:latin typeface="Montserrat"/>
              </a:rPr>
              <a:t>Employers with	50+	Employees Must be in Compliance – Rigorous.  Individual Mandate Eliminated 2017.  Endorsement to Fiduciary Liability insurance;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Guidelines for Group Health Insurance:</a:t>
            </a:r>
          </a:p>
          <a:p>
            <a:pPr marL="755498" lvl="2" indent="-251833" algn="l">
              <a:lnSpc>
                <a:spcPts val="3071"/>
              </a:lnSpc>
              <a:buFont typeface="Arial"/>
              <a:buChar char="⚬"/>
            </a:pPr>
            <a:r>
              <a:rPr lang="en-US" sz="2559" spc="37">
                <a:solidFill>
                  <a:srgbClr val="000000"/>
                </a:solidFill>
                <a:latin typeface="Montserrat"/>
              </a:rPr>
              <a:t>Fines and Penalties for non-Compliance;</a:t>
            </a:r>
          </a:p>
          <a:p>
            <a:pPr marL="755498" lvl="2" indent="-251833" algn="l">
              <a:lnSpc>
                <a:spcPts val="3071"/>
              </a:lnSpc>
              <a:buFont typeface="Arial"/>
              <a:buChar char="⚬"/>
            </a:pPr>
            <a:r>
              <a:rPr lang="en-US" sz="2559" spc="37">
                <a:solidFill>
                  <a:srgbClr val="000000"/>
                </a:solidFill>
                <a:latin typeface="Montserrat"/>
              </a:rPr>
              <a:t>Main Regulator is IRS;</a:t>
            </a:r>
          </a:p>
          <a:p>
            <a:pPr marL="755498" lvl="2" indent="-251833" algn="l">
              <a:lnSpc>
                <a:spcPts val="3071"/>
              </a:lnSpc>
              <a:buFont typeface="Arial"/>
              <a:buChar char="⚬"/>
            </a:pPr>
            <a:r>
              <a:rPr lang="en-US" sz="2559" spc="37">
                <a:solidFill>
                  <a:srgbClr val="000000"/>
                </a:solidFill>
                <a:latin typeface="Montserrat"/>
              </a:rPr>
              <a:t>Rigid – talk of “Single Payer System”;</a:t>
            </a:r>
          </a:p>
          <a:p>
            <a:pPr marL="755498" lvl="2" indent="-251833" algn="l">
              <a:lnSpc>
                <a:spcPts val="3040"/>
              </a:lnSpc>
              <a:buFont typeface="Arial"/>
              <a:buChar char="⚬"/>
            </a:pPr>
            <a:r>
              <a:rPr lang="en-US" sz="2559" spc="21">
                <a:solidFill>
                  <a:srgbClr val="000000"/>
                </a:solidFill>
                <a:latin typeface="Montserrat"/>
              </a:rPr>
              <a:t>Solution:	Fiduciary Liability Insurance With "ACA Fines/Penalties Endorsement"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Affordable Care Act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5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39595" y="1906343"/>
            <a:ext cx="8409785" cy="4793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911" lvl="1" indent="-198955" algn="l">
              <a:lnSpc>
                <a:spcPts val="3598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Easy for employers to be accused of violation (iPhones, iPads, etc.). Customer service focus;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38">
                <a:solidFill>
                  <a:srgbClr val="000000"/>
                </a:solidFill>
                <a:latin typeface="Montserrat"/>
              </a:rPr>
              <a:t>Increasingly picky underwriting, but can be covered under many EPLI policies;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Legal climate against employers;</a:t>
            </a:r>
          </a:p>
          <a:p>
            <a:pPr marL="397911" lvl="1" indent="-198955" algn="l">
              <a:lnSpc>
                <a:spcPts val="3598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Many underwriters willing to include a small sub-limit for defense only;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54">
                <a:solidFill>
                  <a:srgbClr val="000000"/>
                </a:solidFill>
                <a:latin typeface="Montserrat"/>
              </a:rPr>
              <a:t>Monoline products at Lloyd's and Bermuda, with big retentions and major premium amounts.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6881" y="583921"/>
            <a:ext cx="9591040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Fair Labor Standards Act ("Wage and Hour")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6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31015" y="2156510"/>
            <a:ext cx="8088715" cy="4464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To date, has mostly impacted airlines and  grocery chains, but litigation potential growing;</a:t>
            </a:r>
          </a:p>
          <a:p>
            <a:pPr marL="397911" lvl="1" indent="-198955" algn="l">
              <a:lnSpc>
                <a:spcPts val="3598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The more creative the website, the greater the possibility for restriction;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Likely covered with good EPL </a:t>
            </a:r>
            <a:r>
              <a:rPr lang="en-US" sz="2986" u="sng" spc="44">
                <a:solidFill>
                  <a:srgbClr val="000000"/>
                </a:solidFill>
                <a:latin typeface="Montserrat"/>
              </a:rPr>
              <a:t>Third Party Coverage</a:t>
            </a:r>
            <a:r>
              <a:rPr lang="en-US" sz="2986" spc="44">
                <a:solidFill>
                  <a:srgbClr val="000000"/>
                </a:solidFill>
                <a:latin typeface="Montserrat"/>
              </a:rPr>
              <a:t> for discrimination.  </a:t>
            </a:r>
            <a:r>
              <a:rPr lang="en-US" sz="2986" u="sng" spc="44">
                <a:solidFill>
                  <a:srgbClr val="000000"/>
                </a:solidFill>
                <a:latin typeface="Montserrat"/>
              </a:rPr>
              <a:t>Must avoid EPL exclusion for Internet activities/Cyber</a:t>
            </a:r>
            <a:r>
              <a:rPr lang="en-US" sz="2986" spc="44">
                <a:solidFill>
                  <a:srgbClr val="000000"/>
                </a:solidFill>
                <a:latin typeface="Montserrat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4132" y="642361"/>
            <a:ext cx="8545915" cy="969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4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Website Content Accessibility Guidelines ("WCAG")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7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31015" y="2156510"/>
            <a:ext cx="9791545" cy="4678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Employment-related "Breach of Privacy";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Understanding "Ban the Box" regulations;</a:t>
            </a:r>
          </a:p>
          <a:p>
            <a:pPr marL="397911" lvl="1" indent="-198955" algn="l">
              <a:lnSpc>
                <a:spcPts val="3562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Wage and hour (“FLSA”) litigation;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FULL Third Party cover or just harassment?</a:t>
            </a:r>
          </a:p>
          <a:p>
            <a:pPr marL="397911" lvl="1" indent="-198955" algn="l">
              <a:lnSpc>
                <a:spcPts val="3562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Immigration Control Act of 1986 - Defense Expenses only offered, if available;</a:t>
            </a:r>
          </a:p>
          <a:p>
            <a:pPr marL="397911" lvl="1" indent="-198955" algn="l">
              <a:lnSpc>
                <a:spcPts val="3562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Effect of opioids and marijuana on workplace;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44">
                <a:solidFill>
                  <a:srgbClr val="000000"/>
                </a:solidFill>
                <a:latin typeface="Montserrat"/>
              </a:rPr>
              <a:t>Reliance upon social media: "screen addiction";</a:t>
            </a:r>
          </a:p>
          <a:p>
            <a:pPr marL="397911" lvl="1" indent="-198955" algn="l">
              <a:lnSpc>
                <a:spcPts val="3583"/>
              </a:lnSpc>
              <a:buFont typeface="Arial"/>
              <a:buChar char="•"/>
            </a:pPr>
            <a:r>
              <a:rPr lang="en-US" sz="2986" spc="28">
                <a:solidFill>
                  <a:srgbClr val="000000"/>
                </a:solidFill>
                <a:latin typeface="Montserrat"/>
              </a:rPr>
              <a:t>Packaging EPLI with D+O and Fiduciary Liability.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Increasing Pressure on EPLI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8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9753600" cy="493099"/>
            <a:chOff x="0" y="0"/>
            <a:chExt cx="13004800" cy="65746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004800" cy="656590"/>
            </a:xfrm>
            <a:custGeom>
              <a:avLst/>
              <a:gdLst/>
              <a:ahLst/>
              <a:cxnLst/>
              <a:rect l="l" t="t" r="r" b="b"/>
              <a:pathLst>
                <a:path w="13004800" h="656590">
                  <a:moveTo>
                    <a:pt x="0" y="0"/>
                  </a:moveTo>
                  <a:lnTo>
                    <a:pt x="13004800" y="0"/>
                  </a:lnTo>
                  <a:lnTo>
                    <a:pt x="13004800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714230" y="0"/>
            <a:ext cx="5039360" cy="493099"/>
            <a:chOff x="0" y="0"/>
            <a:chExt cx="6719147" cy="6574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19189" cy="656590"/>
            </a:xfrm>
            <a:custGeom>
              <a:avLst/>
              <a:gdLst/>
              <a:ahLst/>
              <a:cxnLst/>
              <a:rect l="l" t="t" r="r" b="b"/>
              <a:pathLst>
                <a:path w="6719189" h="656590">
                  <a:moveTo>
                    <a:pt x="0" y="0"/>
                  </a:moveTo>
                  <a:lnTo>
                    <a:pt x="6719189" y="0"/>
                  </a:lnTo>
                  <a:lnTo>
                    <a:pt x="6719189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FE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4714240" cy="493099"/>
            <a:chOff x="0" y="0"/>
            <a:chExt cx="6285653" cy="6574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285611" cy="656590"/>
            </a:xfrm>
            <a:custGeom>
              <a:avLst/>
              <a:gdLst/>
              <a:ahLst/>
              <a:cxnLst/>
              <a:rect l="l" t="t" r="r" b="b"/>
              <a:pathLst>
                <a:path w="6285611" h="656590">
                  <a:moveTo>
                    <a:pt x="0" y="0"/>
                  </a:moveTo>
                  <a:lnTo>
                    <a:pt x="6285611" y="0"/>
                  </a:lnTo>
                  <a:lnTo>
                    <a:pt x="6285611" y="656590"/>
                  </a:lnTo>
                  <a:lnTo>
                    <a:pt x="0" y="656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7E7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0" y="492439"/>
            <a:ext cx="9753600" cy="1214459"/>
            <a:chOff x="0" y="0"/>
            <a:chExt cx="13004800" cy="16192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004800" cy="1619250"/>
            </a:xfrm>
            <a:custGeom>
              <a:avLst/>
              <a:gdLst/>
              <a:ahLst/>
              <a:cxnLst/>
              <a:rect l="l" t="t" r="r" b="b"/>
              <a:pathLst>
                <a:path w="13004800" h="1619250">
                  <a:moveTo>
                    <a:pt x="0" y="0"/>
                  </a:moveTo>
                  <a:lnTo>
                    <a:pt x="13004800" y="0"/>
                  </a:lnTo>
                  <a:lnTo>
                    <a:pt x="13004800" y="1619250"/>
                  </a:lnTo>
                  <a:lnTo>
                    <a:pt x="0" y="1619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31014" y="2154478"/>
            <a:ext cx="8734891" cy="494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002" lvl="1" indent="-171501" algn="l">
              <a:lnSpc>
                <a:spcPts val="3084"/>
              </a:lnSpc>
              <a:buFont typeface="Arial"/>
              <a:buChar char="•"/>
            </a:pPr>
            <a:r>
              <a:rPr lang="en-US" sz="2559" spc="37">
                <a:solidFill>
                  <a:srgbClr val="000000"/>
                </a:solidFill>
                <a:latin typeface="Montserrat"/>
              </a:rPr>
              <a:t>Understand impact from seemingly unrelated exposures [Equifax; duck boats; "Me too"; limousine crash; major data breaches; PG&amp;E];</a:t>
            </a:r>
          </a:p>
          <a:p>
            <a:pPr marL="343002" lvl="1" indent="-171501" algn="l">
              <a:lnSpc>
                <a:spcPts val="3071"/>
              </a:lnSpc>
              <a:buFont typeface="Arial"/>
              <a:buChar char="•"/>
            </a:pPr>
            <a:r>
              <a:rPr lang="en-US" sz="2559" spc="37">
                <a:solidFill>
                  <a:srgbClr val="000000"/>
                </a:solidFill>
                <a:latin typeface="Montserrat"/>
              </a:rPr>
              <a:t>Market conditions - impact of heavy competition vs. large claims;</a:t>
            </a:r>
          </a:p>
          <a:p>
            <a:pPr marL="343002" lvl="1" indent="-171501" algn="l">
              <a:lnSpc>
                <a:spcPts val="3071"/>
              </a:lnSpc>
              <a:buFont typeface="Arial"/>
              <a:buChar char="•"/>
            </a:pPr>
            <a:r>
              <a:rPr lang="en-US" sz="2559" spc="37">
                <a:solidFill>
                  <a:srgbClr val="000000"/>
                </a:solidFill>
                <a:latin typeface="Montserrat"/>
              </a:rPr>
              <a:t>Must understand coverages A, B, and C;</a:t>
            </a:r>
          </a:p>
          <a:p>
            <a:pPr marL="343002" lvl="1" indent="-171501" algn="l">
              <a:lnSpc>
                <a:spcPts val="3071"/>
              </a:lnSpc>
              <a:buFont typeface="Arial"/>
              <a:buChar char="•"/>
            </a:pPr>
            <a:r>
              <a:rPr lang="en-US" sz="2559" spc="21">
                <a:solidFill>
                  <a:srgbClr val="000000"/>
                </a:solidFill>
                <a:latin typeface="Montserrat"/>
              </a:rPr>
              <a:t>Increasing interest in Excess Side A DIC;</a:t>
            </a:r>
          </a:p>
          <a:p>
            <a:pPr marL="343002" lvl="1" indent="-171501" algn="l">
              <a:lnSpc>
                <a:spcPts val="3071"/>
              </a:lnSpc>
              <a:buFont typeface="Arial"/>
              <a:buChar char="•"/>
            </a:pPr>
            <a:r>
              <a:rPr lang="en-US" sz="2559" spc="21">
                <a:solidFill>
                  <a:srgbClr val="000000"/>
                </a:solidFill>
                <a:latin typeface="Montserrat"/>
              </a:rPr>
              <a:t>Potential “timing” problems with changing insurers;</a:t>
            </a:r>
          </a:p>
          <a:p>
            <a:pPr marL="343002" lvl="1" indent="-171501" algn="l">
              <a:lnSpc>
                <a:spcPts val="3071"/>
              </a:lnSpc>
              <a:buFont typeface="Arial"/>
              <a:buChar char="•"/>
            </a:pPr>
            <a:r>
              <a:rPr lang="en-US" sz="2559" spc="37">
                <a:solidFill>
                  <a:srgbClr val="000000"/>
                </a:solidFill>
                <a:latin typeface="Montserrat"/>
              </a:rPr>
              <a:t>Investigatory and interview expenses;</a:t>
            </a:r>
          </a:p>
          <a:p>
            <a:pPr marL="343002" lvl="1" indent="-171501" algn="l">
              <a:lnSpc>
                <a:spcPts val="3562"/>
              </a:lnSpc>
              <a:buFont typeface="Arial"/>
              <a:buChar char="•"/>
            </a:pPr>
            <a:r>
              <a:rPr lang="en-US" sz="2559" spc="21">
                <a:solidFill>
                  <a:srgbClr val="000000"/>
                </a:solidFill>
                <a:latin typeface="Montserrat"/>
              </a:rPr>
              <a:t>Issues when the Insured Organization is an ESOP;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120" y="901441"/>
            <a:ext cx="9345843" cy="515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5"/>
              </a:lnSpc>
            </a:pPr>
            <a:r>
              <a:rPr lang="en-US" sz="3413" spc="29">
                <a:solidFill>
                  <a:srgbClr val="FFFFFF"/>
                </a:solidFill>
                <a:latin typeface="Montserrat Bold"/>
              </a:rPr>
              <a:t>Directors and Officers Liability Issues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96960" y="6889371"/>
            <a:ext cx="504838" cy="157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35"/>
              </a:lnSpc>
            </a:pPr>
            <a:r>
              <a:rPr lang="en-US" sz="1279" spc="-61">
                <a:solidFill>
                  <a:srgbClr val="878787"/>
                </a:solidFill>
                <a:latin typeface="Open Sans"/>
              </a:rPr>
              <a:t>9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6617843"/>
            <a:ext cx="9753600" cy="709839"/>
            <a:chOff x="0" y="0"/>
            <a:chExt cx="13004800" cy="94645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665941"/>
              <a:ext cx="13004800" cy="280512"/>
              <a:chOff x="0" y="0"/>
              <a:chExt cx="4816593" cy="10389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16592" cy="103893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03893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03893"/>
                    </a:lnTo>
                    <a:lnTo>
                      <a:pt x="0" y="103893"/>
                    </a:lnTo>
                    <a:close/>
                  </a:path>
                </a:pathLst>
              </a:custGeom>
              <a:solidFill>
                <a:srgbClr val="DC2257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5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838423" y="0"/>
              <a:ext cx="1095812" cy="9464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723</Words>
  <Application>Microsoft Office PowerPoint</Application>
  <PresentationFormat>Custom</PresentationFormat>
  <Paragraphs>142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Montserrat Bold</vt:lpstr>
      <vt:lpstr>Montserrat</vt:lpstr>
      <vt:lpstr>Open Sans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Events PPT Slides for Big Event - 08-09-2022.pptx</dc:title>
  <dc:creator>Ashley Allard</dc:creator>
  <cp:lastModifiedBy>Heather Kramer</cp:lastModifiedBy>
  <cp:revision>2</cp:revision>
  <dcterms:created xsi:type="dcterms:W3CDTF">2006-08-16T00:00:00Z</dcterms:created>
  <dcterms:modified xsi:type="dcterms:W3CDTF">2022-09-29T01:10:12Z</dcterms:modified>
  <dc:identifier>DAFK0WRMhIw</dc:identifier>
</cp:coreProperties>
</file>