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753600" cy="7315200"/>
  <p:notesSz cx="6858000" cy="9144000"/>
  <p:embeddedFontLst>
    <p:embeddedFont>
      <p:font typeface="Open Sans Light" panose="020B0604020202020204" charset="0"/>
      <p:regular r:id="rId39"/>
    </p:embeddedFont>
    <p:embeddedFont>
      <p:font typeface="Open Sans" panose="020B0604020202020204" charset="0"/>
      <p:regular r:id="rId40"/>
    </p:embeddedFont>
    <p:embeddedFont>
      <p:font typeface="Montserrat" panose="020B0604020202020204" charset="0"/>
      <p:regular r:id="rId41"/>
    </p:embeddedFont>
    <p:embeddedFont>
      <p:font typeface="Montserrat Bold" panose="020B0604020202020204" charset="0"/>
      <p:regular r:id="rId42"/>
    </p:embeddedFont>
    <p:embeddedFont>
      <p:font typeface="Calibri" panose="020F0502020204030204" pitchFamily="34" charset="0"/>
      <p:regular r:id="rId43"/>
      <p:bold r:id="rId44"/>
      <p:italic r:id="rId45"/>
      <p:boldItalic r:id="rId46"/>
    </p:embeddedFont>
    <p:embeddedFont>
      <p:font typeface="Montserrat Italics"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153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28.09.2022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28.09.2022</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extLst>
      <p:ext uri="{BB962C8B-B14F-4D97-AF65-F5344CB8AC3E}">
        <p14:creationId xmlns:p14="http://schemas.microsoft.com/office/powerpoint/2010/main" val="30637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pic>
        <p:nvPicPr>
          <p:cNvPr id="10" name="Picture 10"/>
          <p:cNvPicPr>
            <a:picLocks noChangeAspect="1"/>
          </p:cNvPicPr>
          <p:nvPr/>
        </p:nvPicPr>
        <p:blipFill>
          <a:blip r:embed="rId2"/>
          <a:srcRect l="827" r="177" b="98"/>
          <a:stretch>
            <a:fillRect/>
          </a:stretch>
        </p:blipFill>
        <p:spPr>
          <a:xfrm>
            <a:off x="-10160" y="518643"/>
            <a:ext cx="9763760" cy="4891005"/>
          </a:xfrm>
          <a:prstGeom prst="rect">
            <a:avLst/>
          </a:prstGeom>
        </p:spPr>
      </p:pic>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1</a:t>
            </a:r>
          </a:p>
        </p:txBody>
      </p:sp>
      <p:sp>
        <p:nvSpPr>
          <p:cNvPr id="12" name="TextBox 12"/>
          <p:cNvSpPr txBox="1"/>
          <p:nvPr/>
        </p:nvSpPr>
        <p:spPr>
          <a:xfrm>
            <a:off x="2314484" y="3408966"/>
            <a:ext cx="5124632" cy="1095375"/>
          </a:xfrm>
          <a:prstGeom prst="rect">
            <a:avLst/>
          </a:prstGeom>
        </p:spPr>
        <p:txBody>
          <a:bodyPr lIns="0" tIns="0" rIns="0" bIns="0" rtlCol="0" anchor="t">
            <a:spAutoFit/>
          </a:bodyPr>
          <a:lstStyle/>
          <a:p>
            <a:pPr algn="ctr">
              <a:lnSpc>
                <a:spcPts val="1791"/>
              </a:lnSpc>
            </a:pPr>
            <a:r>
              <a:rPr lang="en-US" sz="1493" spc="22">
                <a:solidFill>
                  <a:srgbClr val="000000"/>
                </a:solidFill>
                <a:latin typeface="Montserrat Bold"/>
              </a:rPr>
              <a:t>Richard G. Clarke, CIC, CPCU, RPLU</a:t>
            </a:r>
          </a:p>
          <a:p>
            <a:pPr algn="ctr">
              <a:lnSpc>
                <a:spcPts val="1791"/>
              </a:lnSpc>
            </a:pPr>
            <a:r>
              <a:rPr lang="en-US" sz="1493" spc="22">
                <a:solidFill>
                  <a:srgbClr val="000000"/>
                </a:solidFill>
                <a:latin typeface="Montserrat Bold"/>
              </a:rPr>
              <a:t>Dick Clarke Insurance Answers</a:t>
            </a:r>
          </a:p>
          <a:p>
            <a:pPr algn="ctr">
              <a:lnSpc>
                <a:spcPts val="1791"/>
              </a:lnSpc>
            </a:pPr>
            <a:r>
              <a:rPr lang="en-US" sz="1493" spc="22">
                <a:solidFill>
                  <a:srgbClr val="000000"/>
                </a:solidFill>
                <a:latin typeface="Montserrat Bold"/>
              </a:rPr>
              <a:t>Woodstock, GA 30188</a:t>
            </a:r>
          </a:p>
          <a:p>
            <a:pPr algn="ctr">
              <a:lnSpc>
                <a:spcPts val="1791"/>
              </a:lnSpc>
            </a:pPr>
            <a:r>
              <a:rPr lang="en-US" sz="1493" spc="22">
                <a:solidFill>
                  <a:srgbClr val="000000"/>
                </a:solidFill>
                <a:latin typeface="Montserrat Bold"/>
              </a:rPr>
              <a:t>Phone: (678) 923-7034</a:t>
            </a:r>
          </a:p>
          <a:p>
            <a:pPr algn="ctr">
              <a:lnSpc>
                <a:spcPts val="1791"/>
              </a:lnSpc>
            </a:pPr>
            <a:r>
              <a:rPr lang="en-US" sz="1493" spc="22">
                <a:solidFill>
                  <a:srgbClr val="000000"/>
                </a:solidFill>
                <a:latin typeface="Montserrat Bold"/>
              </a:rPr>
              <a:t>Email: DickClarkeInsuranceAnswers@gmail.com</a:t>
            </a:r>
          </a:p>
        </p:txBody>
      </p:sp>
      <p:grpSp>
        <p:nvGrpSpPr>
          <p:cNvPr id="13" name="Group 13"/>
          <p:cNvGrpSpPr/>
          <p:nvPr/>
        </p:nvGrpSpPr>
        <p:grpSpPr>
          <a:xfrm>
            <a:off x="8940800" y="6908800"/>
            <a:ext cx="487680" cy="190881"/>
            <a:chOff x="0" y="0"/>
            <a:chExt cx="650240" cy="254508"/>
          </a:xfrm>
        </p:grpSpPr>
        <p:sp>
          <p:nvSpPr>
            <p:cNvPr id="14" name="Freeform 14"/>
            <p:cNvSpPr/>
            <p:nvPr/>
          </p:nvSpPr>
          <p:spPr>
            <a:xfrm>
              <a:off x="0" y="0"/>
              <a:ext cx="650240" cy="254508"/>
            </a:xfrm>
            <a:custGeom>
              <a:avLst/>
              <a:gdLst/>
              <a:ahLst/>
              <a:cxnLst/>
              <a:rect l="l" t="t" r="r" b="b"/>
              <a:pathLst>
                <a:path w="650240" h="254508">
                  <a:moveTo>
                    <a:pt x="0" y="0"/>
                  </a:moveTo>
                  <a:lnTo>
                    <a:pt x="650240" y="0"/>
                  </a:lnTo>
                  <a:lnTo>
                    <a:pt x="650240" y="254508"/>
                  </a:lnTo>
                  <a:lnTo>
                    <a:pt x="0" y="254508"/>
                  </a:lnTo>
                  <a:close/>
                </a:path>
              </a:pathLst>
            </a:custGeom>
            <a:solidFill>
              <a:srgbClr val="FFFFFF"/>
            </a:solidFill>
          </p:spPr>
        </p:sp>
      </p:grpSp>
      <p:grpSp>
        <p:nvGrpSpPr>
          <p:cNvPr id="15" name="Group 15"/>
          <p:cNvGrpSpPr/>
          <p:nvPr/>
        </p:nvGrpSpPr>
        <p:grpSpPr>
          <a:xfrm>
            <a:off x="0" y="1263873"/>
            <a:ext cx="9763760" cy="1411668"/>
            <a:chOff x="0" y="0"/>
            <a:chExt cx="13018347" cy="1882224"/>
          </a:xfrm>
        </p:grpSpPr>
        <p:sp>
          <p:nvSpPr>
            <p:cNvPr id="16" name="Freeform 16"/>
            <p:cNvSpPr/>
            <p:nvPr/>
          </p:nvSpPr>
          <p:spPr>
            <a:xfrm>
              <a:off x="0" y="0"/>
              <a:ext cx="13018388" cy="1882267"/>
            </a:xfrm>
            <a:custGeom>
              <a:avLst/>
              <a:gdLst/>
              <a:ahLst/>
              <a:cxnLst/>
              <a:rect l="l" t="t" r="r" b="b"/>
              <a:pathLst>
                <a:path w="13018388" h="1882267">
                  <a:moveTo>
                    <a:pt x="0" y="0"/>
                  </a:moveTo>
                  <a:lnTo>
                    <a:pt x="13018388" y="0"/>
                  </a:lnTo>
                  <a:lnTo>
                    <a:pt x="13018388" y="1882267"/>
                  </a:lnTo>
                  <a:lnTo>
                    <a:pt x="0" y="1882267"/>
                  </a:lnTo>
                  <a:close/>
                </a:path>
              </a:pathLst>
            </a:custGeom>
            <a:solidFill>
              <a:srgbClr val="005596"/>
            </a:solidFill>
          </p:spPr>
        </p:sp>
        <p:sp>
          <p:nvSpPr>
            <p:cNvPr id="17" name="TextBox 17"/>
            <p:cNvSpPr txBox="1"/>
            <p:nvPr/>
          </p:nvSpPr>
          <p:spPr>
            <a:xfrm>
              <a:off x="0" y="0"/>
              <a:ext cx="13018347" cy="1882224"/>
            </a:xfrm>
            <a:prstGeom prst="rect">
              <a:avLst/>
            </a:prstGeom>
          </p:spPr>
          <p:txBody>
            <a:bodyPr lIns="50800" tIns="50800" rIns="50800" bIns="50800" rtlCol="0" anchor="t"/>
            <a:lstStyle/>
            <a:p>
              <a:pPr algn="ctr">
                <a:lnSpc>
                  <a:spcPts val="5120"/>
                </a:lnSpc>
              </a:pPr>
              <a:r>
                <a:rPr lang="en-US" sz="4266" spc="137">
                  <a:solidFill>
                    <a:srgbClr val="FFFFFF"/>
                  </a:solidFill>
                  <a:latin typeface="Montserrat"/>
                </a:rPr>
                <a:t>Cyber: Writing Coverage Which is Claims-Responsive</a:t>
              </a:r>
            </a:p>
          </p:txBody>
        </p:sp>
      </p:grpSp>
      <p:grpSp>
        <p:nvGrpSpPr>
          <p:cNvPr id="18" name="Group 18"/>
          <p:cNvGrpSpPr/>
          <p:nvPr/>
        </p:nvGrpSpPr>
        <p:grpSpPr>
          <a:xfrm>
            <a:off x="0" y="5607311"/>
            <a:ext cx="9753600" cy="1707889"/>
            <a:chOff x="0" y="0"/>
            <a:chExt cx="13004800" cy="2277185"/>
          </a:xfrm>
        </p:grpSpPr>
        <p:grpSp>
          <p:nvGrpSpPr>
            <p:cNvPr id="19" name="Group 19"/>
            <p:cNvGrpSpPr/>
            <p:nvPr/>
          </p:nvGrpSpPr>
          <p:grpSpPr>
            <a:xfrm>
              <a:off x="0" y="1243976"/>
              <a:ext cx="13004800" cy="1033209"/>
              <a:chOff x="0" y="0"/>
              <a:chExt cx="4816593" cy="382670"/>
            </a:xfrm>
          </p:grpSpPr>
          <p:sp>
            <p:nvSpPr>
              <p:cNvPr id="20" name="Freeform 20"/>
              <p:cNvSpPr/>
              <p:nvPr/>
            </p:nvSpPr>
            <p:spPr>
              <a:xfrm>
                <a:off x="0" y="0"/>
                <a:ext cx="4816592" cy="382670"/>
              </a:xfrm>
              <a:custGeom>
                <a:avLst/>
                <a:gdLst/>
                <a:ahLst/>
                <a:cxnLst/>
                <a:rect l="l" t="t" r="r" b="b"/>
                <a:pathLst>
                  <a:path w="4816592" h="382670">
                    <a:moveTo>
                      <a:pt x="0" y="0"/>
                    </a:moveTo>
                    <a:lnTo>
                      <a:pt x="4816592" y="0"/>
                    </a:lnTo>
                    <a:lnTo>
                      <a:pt x="4816592" y="382670"/>
                    </a:lnTo>
                    <a:lnTo>
                      <a:pt x="0" y="382670"/>
                    </a:lnTo>
                    <a:close/>
                  </a:path>
                </a:pathLst>
              </a:custGeom>
              <a:solidFill>
                <a:srgbClr val="DC2257"/>
              </a:solidFill>
            </p:spPr>
          </p:sp>
          <p:sp>
            <p:nvSpPr>
              <p:cNvPr id="21" name="TextBox 21"/>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22" name="Picture 22"/>
            <p:cNvPicPr>
              <a:picLocks noChangeAspect="1"/>
            </p:cNvPicPr>
            <p:nvPr/>
          </p:nvPicPr>
          <p:blipFill>
            <a:blip r:embed="rId3"/>
            <a:srcRect t="2634"/>
            <a:stretch>
              <a:fillRect/>
            </a:stretch>
          </p:blipFill>
          <p:spPr>
            <a:xfrm>
              <a:off x="154074" y="1367827"/>
              <a:ext cx="2969137" cy="785506"/>
            </a:xfrm>
            <a:prstGeom prst="rect">
              <a:avLst/>
            </a:prstGeom>
          </p:spPr>
        </p:pic>
        <p:pic>
          <p:nvPicPr>
            <p:cNvPr id="23" name="Picture 23"/>
            <p:cNvPicPr>
              <a:picLocks noChangeAspect="1"/>
            </p:cNvPicPr>
            <p:nvPr/>
          </p:nvPicPr>
          <p:blipFill>
            <a:blip r:embed="rId4"/>
            <a:srcRect/>
            <a:stretch>
              <a:fillRect/>
            </a:stretch>
          </p:blipFill>
          <p:spPr>
            <a:xfrm>
              <a:off x="10188725" y="0"/>
              <a:ext cx="2636548" cy="227718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935480"/>
            <a:chOff x="0" y="0"/>
            <a:chExt cx="13004800" cy="2580640"/>
          </a:xfrm>
        </p:grpSpPr>
        <p:sp>
          <p:nvSpPr>
            <p:cNvPr id="3" name="Freeform 3"/>
            <p:cNvSpPr/>
            <p:nvPr/>
          </p:nvSpPr>
          <p:spPr>
            <a:xfrm>
              <a:off x="0" y="0"/>
              <a:ext cx="13004800" cy="2580640"/>
            </a:xfrm>
            <a:custGeom>
              <a:avLst/>
              <a:gdLst/>
              <a:ahLst/>
              <a:cxnLst/>
              <a:rect l="l" t="t" r="r" b="b"/>
              <a:pathLst>
                <a:path w="13004800" h="2580640">
                  <a:moveTo>
                    <a:pt x="0" y="0"/>
                  </a:moveTo>
                  <a:lnTo>
                    <a:pt x="13004800" y="0"/>
                  </a:lnTo>
                  <a:lnTo>
                    <a:pt x="13004800" y="2580640"/>
                  </a:lnTo>
                  <a:lnTo>
                    <a:pt x="0" y="25806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2041313"/>
            <a:ext cx="8839200" cy="4678680"/>
          </a:xfrm>
          <a:prstGeom prst="rect">
            <a:avLst/>
          </a:prstGeom>
        </p:spPr>
        <p:txBody>
          <a:bodyPr lIns="0" tIns="0" rIns="0" bIns="0" rtlCol="0" anchor="t">
            <a:spAutoFit/>
          </a:bodyPr>
          <a:lstStyle/>
          <a:p>
            <a:pPr marL="288273" lvl="1" indent="-144137" algn="l">
              <a:lnSpc>
                <a:spcPts val="2688"/>
              </a:lnSpc>
              <a:buFont typeface="Arial"/>
              <a:buChar char="•"/>
            </a:pPr>
            <a:r>
              <a:rPr lang="en-US" sz="2240" spc="33">
                <a:solidFill>
                  <a:srgbClr val="595959"/>
                </a:solidFill>
                <a:latin typeface="Montserrat"/>
              </a:rPr>
              <a:t>Data Security Breach Notification Costs (an unbudgeted expense) are a major driver of the purchase of “cyber" Insurance;</a:t>
            </a:r>
          </a:p>
          <a:p>
            <a:pPr marL="288273" lvl="1" indent="-144137" algn="l">
              <a:lnSpc>
                <a:spcPts val="2688"/>
              </a:lnSpc>
              <a:buFont typeface="Arial"/>
              <a:buChar char="•"/>
            </a:pPr>
            <a:r>
              <a:rPr lang="en-US" sz="2240" spc="33">
                <a:solidFill>
                  <a:srgbClr val="595959"/>
                </a:solidFill>
                <a:latin typeface="Montserrat"/>
              </a:rPr>
              <a:t>As of 7/1/2018, all states have now passed these laws </a:t>
            </a:r>
            <a:r>
              <a:rPr lang="en-US" sz="2240" u="sng" spc="33">
                <a:solidFill>
                  <a:srgbClr val="595959"/>
                </a:solidFill>
                <a:latin typeface="Montserrat"/>
              </a:rPr>
              <a:t>to protect state residents</a:t>
            </a:r>
            <a:r>
              <a:rPr lang="en-US" sz="2240" spc="33">
                <a:solidFill>
                  <a:srgbClr val="595959"/>
                </a:solidFill>
                <a:latin typeface="Montserrat"/>
              </a:rPr>
              <a:t> and requiring individual resident notification in the event of a data security breach (liberally defined).  The laws vary greatly – at some point, we’ll have overriding federal legislation;</a:t>
            </a:r>
          </a:p>
          <a:p>
            <a:pPr marL="288273" lvl="1" indent="-144137" algn="l">
              <a:lnSpc>
                <a:spcPts val="2688"/>
              </a:lnSpc>
              <a:buFont typeface="Arial"/>
              <a:buChar char="•"/>
            </a:pPr>
            <a:r>
              <a:rPr lang="en-US" sz="2240" spc="33">
                <a:solidFill>
                  <a:srgbClr val="595959"/>
                </a:solidFill>
                <a:latin typeface="Montserrat"/>
              </a:rPr>
              <a:t>Excellent summaries of State Data Breach Laws:  Foley &amp; Lardner law firm (</a:t>
            </a:r>
            <a:r>
              <a:rPr lang="en-US" sz="2240" u="sng" spc="33">
                <a:solidFill>
                  <a:srgbClr val="5DB75D"/>
                </a:solidFill>
                <a:latin typeface="Montserrat"/>
              </a:rPr>
              <a:t>www.foley.com/state-data-breach-notification-laws</a:t>
            </a:r>
            <a:r>
              <a:rPr lang="en-US" sz="2240" spc="33">
                <a:solidFill>
                  <a:srgbClr val="595959"/>
                </a:solidFill>
                <a:latin typeface="Montserrat"/>
              </a:rPr>
              <a:t>); Interactive map of the states at </a:t>
            </a:r>
            <a:r>
              <a:rPr lang="en-US" sz="2240" u="sng" spc="33">
                <a:solidFill>
                  <a:srgbClr val="5DB75D"/>
                </a:solidFill>
                <a:latin typeface="Montserrat"/>
              </a:rPr>
              <a:t>www.eRiskHub.com</a:t>
            </a:r>
            <a:r>
              <a:rPr lang="en-US" sz="2240" spc="33">
                <a:solidFill>
                  <a:srgbClr val="595959"/>
                </a:solidFill>
                <a:latin typeface="Montserrat"/>
              </a:rPr>
              <a:t>; </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10</a:t>
            </a:r>
          </a:p>
        </p:txBody>
      </p:sp>
      <p:sp>
        <p:nvSpPr>
          <p:cNvPr id="12" name="TextBox 12"/>
          <p:cNvSpPr txBox="1"/>
          <p:nvPr/>
        </p:nvSpPr>
        <p:spPr>
          <a:xfrm>
            <a:off x="457200" y="492442"/>
            <a:ext cx="9296400" cy="1214437"/>
          </a:xfrm>
          <a:prstGeom prst="rect">
            <a:avLst/>
          </a:prstGeom>
        </p:spPr>
        <p:txBody>
          <a:bodyPr lIns="0" tIns="0" rIns="0" bIns="0" rtlCol="0" anchor="t">
            <a:spAutoFit/>
          </a:bodyPr>
          <a:lstStyle/>
          <a:p>
            <a:pPr algn="l">
              <a:lnSpc>
                <a:spcPts val="5631"/>
              </a:lnSpc>
            </a:pPr>
            <a:r>
              <a:rPr lang="en-US" sz="4693" spc="69">
                <a:solidFill>
                  <a:srgbClr val="FFFFFF"/>
                </a:solidFill>
                <a:latin typeface="Montserrat"/>
              </a:rPr>
              <a:t>Notification Laws – A Major Driver</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354055"/>
            <a:chOff x="0" y="0"/>
            <a:chExt cx="13004800" cy="1805406"/>
          </a:xfrm>
        </p:grpSpPr>
        <p:sp>
          <p:nvSpPr>
            <p:cNvPr id="3" name="Freeform 3"/>
            <p:cNvSpPr/>
            <p:nvPr/>
          </p:nvSpPr>
          <p:spPr>
            <a:xfrm>
              <a:off x="0" y="0"/>
              <a:ext cx="13004800" cy="1805406"/>
            </a:xfrm>
            <a:custGeom>
              <a:avLst/>
              <a:gdLst/>
              <a:ahLst/>
              <a:cxnLst/>
              <a:rect l="l" t="t" r="r" b="b"/>
              <a:pathLst>
                <a:path w="13004800" h="1805406">
                  <a:moveTo>
                    <a:pt x="0" y="0"/>
                  </a:moveTo>
                  <a:lnTo>
                    <a:pt x="13004800" y="0"/>
                  </a:lnTo>
                  <a:lnTo>
                    <a:pt x="13004800" y="1805406"/>
                  </a:lnTo>
                  <a:lnTo>
                    <a:pt x="0" y="1805406"/>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335280" y="1513320"/>
            <a:ext cx="8839200" cy="4776893"/>
          </a:xfrm>
          <a:prstGeom prst="rect">
            <a:avLst/>
          </a:prstGeom>
        </p:spPr>
        <p:txBody>
          <a:bodyPr lIns="0" tIns="0" rIns="0" bIns="0" rtlCol="0" anchor="t">
            <a:spAutoFit/>
          </a:bodyPr>
          <a:lstStyle/>
          <a:p>
            <a:pPr marL="288273" lvl="1" indent="-144137" algn="l">
              <a:lnSpc>
                <a:spcPts val="2688"/>
              </a:lnSpc>
              <a:buFont typeface="Arial"/>
              <a:buChar char="•"/>
            </a:pPr>
            <a:r>
              <a:rPr lang="en-US" sz="2240" spc="33">
                <a:solidFill>
                  <a:srgbClr val="595959"/>
                </a:solidFill>
                <a:latin typeface="Montserrat"/>
              </a:rPr>
              <a:t>Federal law, effective 02/17/2010, and known as "HI-TECH", mandates notice to all persons whose medical information has been breached, or potentially so.  If more than 500 persons affected, notice must </a:t>
            </a:r>
            <a:r>
              <a:rPr lang="en-US" sz="2240" u="sng" spc="33">
                <a:solidFill>
                  <a:srgbClr val="595959"/>
                </a:solidFill>
                <a:latin typeface="Montserrat"/>
              </a:rPr>
              <a:t>also</a:t>
            </a:r>
            <a:r>
              <a:rPr lang="en-US" sz="2240" spc="33">
                <a:solidFill>
                  <a:srgbClr val="595959"/>
                </a:solidFill>
                <a:latin typeface="Montserrat"/>
              </a:rPr>
              <a:t> be given to state(s) attorneys general, HHS, and news media. This potentially affects every medical-related organization in the USA, as well as employers, and modifies the existing HIPAA legislation;</a:t>
            </a:r>
          </a:p>
          <a:p>
            <a:pPr marL="288273" lvl="1" indent="-144137" algn="l">
              <a:lnSpc>
                <a:spcPts val="3626"/>
              </a:lnSpc>
              <a:buFont typeface="Arial"/>
              <a:buChar char="•"/>
            </a:pPr>
            <a:r>
              <a:rPr lang="en-US" sz="2240" spc="33">
                <a:solidFill>
                  <a:srgbClr val="595959"/>
                </a:solidFill>
                <a:latin typeface="Montserrat"/>
              </a:rPr>
              <a:t>Calculate about $10 - $20 cost per notice to be sent.  Can empirically calculate the limit of insurance for Notification Costs;;</a:t>
            </a:r>
          </a:p>
          <a:p>
            <a:pPr marL="288273" lvl="1" indent="-144137" algn="l">
              <a:lnSpc>
                <a:spcPts val="3626"/>
              </a:lnSpc>
              <a:buFont typeface="Arial"/>
              <a:buChar char="•"/>
            </a:pPr>
            <a:r>
              <a:rPr lang="en-US" sz="2240" spc="33">
                <a:solidFill>
                  <a:srgbClr val="595959"/>
                </a:solidFill>
                <a:latin typeface="Montserrat"/>
              </a:rPr>
              <a:t>Coverage provided as a sub-limit or number of notifications.  Some insurers will handle notification, others will reimburse insured for costs;</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11</a:t>
            </a:r>
          </a:p>
        </p:txBody>
      </p:sp>
      <p:sp>
        <p:nvSpPr>
          <p:cNvPr id="12" name="TextBox 12"/>
          <p:cNvSpPr txBox="1"/>
          <p:nvPr/>
        </p:nvSpPr>
        <p:spPr>
          <a:xfrm>
            <a:off x="457200" y="492442"/>
            <a:ext cx="9296400" cy="1214437"/>
          </a:xfrm>
          <a:prstGeom prst="rect">
            <a:avLst/>
          </a:prstGeom>
        </p:spPr>
        <p:txBody>
          <a:bodyPr lIns="0" tIns="0" rIns="0" bIns="0" rtlCol="0" anchor="t">
            <a:spAutoFit/>
          </a:bodyPr>
          <a:lstStyle/>
          <a:p>
            <a:pPr algn="l">
              <a:lnSpc>
                <a:spcPts val="5631"/>
              </a:lnSpc>
            </a:pPr>
            <a:r>
              <a:rPr lang="en-US" sz="4693" spc="69">
                <a:solidFill>
                  <a:srgbClr val="FFFFFF"/>
                </a:solidFill>
                <a:latin typeface="Montserrat"/>
              </a:rPr>
              <a:t>Notification Laws</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412859"/>
            <a:chOff x="0" y="0"/>
            <a:chExt cx="13004800" cy="1883812"/>
          </a:xfrm>
        </p:grpSpPr>
        <p:sp>
          <p:nvSpPr>
            <p:cNvPr id="3" name="Freeform 3"/>
            <p:cNvSpPr/>
            <p:nvPr/>
          </p:nvSpPr>
          <p:spPr>
            <a:xfrm>
              <a:off x="0" y="0"/>
              <a:ext cx="13004800" cy="1883812"/>
            </a:xfrm>
            <a:custGeom>
              <a:avLst/>
              <a:gdLst/>
              <a:ahLst/>
              <a:cxnLst/>
              <a:rect l="l" t="t" r="r" b="b"/>
              <a:pathLst>
                <a:path w="13004800" h="1883812">
                  <a:moveTo>
                    <a:pt x="0" y="0"/>
                  </a:moveTo>
                  <a:lnTo>
                    <a:pt x="13004800" y="0"/>
                  </a:lnTo>
                  <a:lnTo>
                    <a:pt x="13004800" y="1883812"/>
                  </a:lnTo>
                  <a:lnTo>
                    <a:pt x="0" y="1883812"/>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1577511"/>
            <a:ext cx="4014197" cy="1671320"/>
          </a:xfrm>
          <a:prstGeom prst="rect">
            <a:avLst/>
          </a:prstGeom>
        </p:spPr>
        <p:txBody>
          <a:bodyPr lIns="0" tIns="0" rIns="0" bIns="0" rtlCol="0" anchor="t">
            <a:spAutoFit/>
          </a:bodyPr>
          <a:lstStyle/>
          <a:p>
            <a:pPr algn="l">
              <a:lnSpc>
                <a:spcPts val="3071"/>
              </a:lnSpc>
            </a:pPr>
            <a:r>
              <a:rPr lang="en-US" sz="2559" spc="37">
                <a:solidFill>
                  <a:srgbClr val="595959"/>
                </a:solidFill>
                <a:latin typeface="Montserrat"/>
              </a:rPr>
              <a:t>A total of 192 US insurers reported direct cyber written premium to the NAIC in 2019, up from 184 in 2018. The new market participants averaged USD393,000 in premium each. Note that these numbers do not include MGAs, who do not file the NAIC supplement.</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12</a:t>
            </a:r>
          </a:p>
        </p:txBody>
      </p:sp>
      <p:sp>
        <p:nvSpPr>
          <p:cNvPr id="12" name="TextBox 12"/>
          <p:cNvSpPr txBox="1"/>
          <p:nvPr/>
        </p:nvSpPr>
        <p:spPr>
          <a:xfrm>
            <a:off x="457200" y="492442"/>
            <a:ext cx="9296400" cy="1214437"/>
          </a:xfrm>
          <a:prstGeom prst="rect">
            <a:avLst/>
          </a:prstGeom>
        </p:spPr>
        <p:txBody>
          <a:bodyPr lIns="0" tIns="0" rIns="0" bIns="0" rtlCol="0" anchor="t">
            <a:spAutoFit/>
          </a:bodyPr>
          <a:lstStyle/>
          <a:p>
            <a:pPr algn="l">
              <a:lnSpc>
                <a:spcPts val="5631"/>
              </a:lnSpc>
            </a:pPr>
            <a:r>
              <a:rPr lang="en-US" sz="4693" spc="69">
                <a:solidFill>
                  <a:srgbClr val="FFFFFF"/>
                </a:solidFill>
                <a:latin typeface="Montserrat"/>
              </a:rPr>
              <a:t>Costs</a:t>
            </a:r>
          </a:p>
        </p:txBody>
      </p:sp>
      <p:sp>
        <p:nvSpPr>
          <p:cNvPr id="13" name="TextBox 13"/>
          <p:cNvSpPr txBox="1"/>
          <p:nvPr/>
        </p:nvSpPr>
        <p:spPr>
          <a:xfrm>
            <a:off x="4931686" y="2474595"/>
            <a:ext cx="4280211" cy="197136"/>
          </a:xfrm>
          <a:prstGeom prst="rect">
            <a:avLst/>
          </a:prstGeom>
        </p:spPr>
        <p:txBody>
          <a:bodyPr lIns="0" tIns="0" rIns="0" bIns="0" rtlCol="0" anchor="t">
            <a:spAutoFit/>
          </a:bodyPr>
          <a:lstStyle/>
          <a:p>
            <a:pPr algn="ctr">
              <a:lnSpc>
                <a:spcPts val="1407"/>
              </a:lnSpc>
            </a:pPr>
            <a:r>
              <a:rPr lang="en-US" sz="1173" spc="17">
                <a:solidFill>
                  <a:srgbClr val="005596"/>
                </a:solidFill>
                <a:latin typeface="Montserrat Bold"/>
              </a:rPr>
              <a:t>Number of US cyber insurers | 2015 – 2019</a:t>
            </a:r>
          </a:p>
        </p:txBody>
      </p:sp>
      <p:pic>
        <p:nvPicPr>
          <p:cNvPr id="14" name="Picture 14"/>
          <p:cNvPicPr>
            <a:picLocks noChangeAspect="1"/>
          </p:cNvPicPr>
          <p:nvPr/>
        </p:nvPicPr>
        <p:blipFill>
          <a:blip r:embed="rId2"/>
          <a:srcRect r="620" b="619"/>
          <a:stretch>
            <a:fillRect/>
          </a:stretch>
        </p:blipFill>
        <p:spPr>
          <a:xfrm>
            <a:off x="4790324" y="2856976"/>
            <a:ext cx="4424662" cy="2309708"/>
          </a:xfrm>
          <a:prstGeom prst="rect">
            <a:avLst/>
          </a:prstGeom>
        </p:spPr>
      </p:pic>
      <p:sp>
        <p:nvSpPr>
          <p:cNvPr id="15" name="TextBox 15"/>
          <p:cNvSpPr txBox="1"/>
          <p:nvPr/>
        </p:nvSpPr>
        <p:spPr>
          <a:xfrm>
            <a:off x="5212080" y="5892925"/>
            <a:ext cx="4043680" cy="197136"/>
          </a:xfrm>
          <a:prstGeom prst="rect">
            <a:avLst/>
          </a:prstGeom>
        </p:spPr>
        <p:txBody>
          <a:bodyPr lIns="0" tIns="0" rIns="0" bIns="0" rtlCol="0" anchor="t">
            <a:spAutoFit/>
          </a:bodyPr>
          <a:lstStyle/>
          <a:p>
            <a:pPr algn="l">
              <a:lnSpc>
                <a:spcPts val="1407"/>
              </a:lnSpc>
            </a:pPr>
            <a:r>
              <a:rPr lang="en-US" sz="1173" spc="17">
                <a:solidFill>
                  <a:srgbClr val="808080"/>
                </a:solidFill>
                <a:latin typeface="Montserrat Italics"/>
              </a:rPr>
              <a:t>Source: Aon - US Cyber Market Update:2019</a:t>
            </a:r>
          </a:p>
        </p:txBody>
      </p:sp>
      <p:grpSp>
        <p:nvGrpSpPr>
          <p:cNvPr id="16" name="Group 16"/>
          <p:cNvGrpSpPr/>
          <p:nvPr/>
        </p:nvGrpSpPr>
        <p:grpSpPr>
          <a:xfrm>
            <a:off x="0" y="6605361"/>
            <a:ext cx="9753600" cy="709839"/>
            <a:chOff x="0" y="0"/>
            <a:chExt cx="13004800" cy="946452"/>
          </a:xfrm>
        </p:grpSpPr>
        <p:grpSp>
          <p:nvGrpSpPr>
            <p:cNvPr id="17" name="Group 17"/>
            <p:cNvGrpSpPr/>
            <p:nvPr/>
          </p:nvGrpSpPr>
          <p:grpSpPr>
            <a:xfrm>
              <a:off x="0" y="665941"/>
              <a:ext cx="13004800" cy="280512"/>
              <a:chOff x="0" y="0"/>
              <a:chExt cx="4816593" cy="103893"/>
            </a:xfrm>
          </p:grpSpPr>
          <p:sp>
            <p:nvSpPr>
              <p:cNvPr id="18" name="Freeform 18"/>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9" name="TextBox 19"/>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20" name="Picture 20"/>
            <p:cNvPicPr>
              <a:picLocks noChangeAspect="1"/>
            </p:cNvPicPr>
            <p:nvPr/>
          </p:nvPicPr>
          <p:blipFill>
            <a:blip r:embed="rId3"/>
            <a:srcRect/>
            <a:stretch>
              <a:fillRect/>
            </a:stretch>
          </p:blipFill>
          <p:spPr>
            <a:xfrm>
              <a:off x="11838423" y="0"/>
              <a:ext cx="1095812" cy="946452"/>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1935480"/>
            <a:ext cx="3799840" cy="4922520"/>
          </a:xfrm>
          <a:prstGeom prst="rect">
            <a:avLst/>
          </a:prstGeom>
        </p:spPr>
        <p:txBody>
          <a:bodyPr lIns="0" tIns="0" rIns="0" bIns="0" rtlCol="0" anchor="t">
            <a:spAutoFit/>
          </a:bodyPr>
          <a:lstStyle/>
          <a:p>
            <a:pPr algn="l">
              <a:lnSpc>
                <a:spcPts val="3071"/>
              </a:lnSpc>
            </a:pPr>
            <a:r>
              <a:rPr lang="en-US" sz="2559" spc="37">
                <a:solidFill>
                  <a:srgbClr val="595959"/>
                </a:solidFill>
                <a:latin typeface="Montserrat"/>
              </a:rPr>
              <a:t>US cyber premiums grew to USD2.26 billion in 2019, an 11 percent increase from the prior year, with similar rates of growth observed for both package and standalone cyber products.</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13</a:t>
            </a:r>
          </a:p>
        </p:txBody>
      </p:sp>
      <p:sp>
        <p:nvSpPr>
          <p:cNvPr id="12" name="TextBox 12"/>
          <p:cNvSpPr txBox="1"/>
          <p:nvPr/>
        </p:nvSpPr>
        <p:spPr>
          <a:xfrm>
            <a:off x="457200" y="492442"/>
            <a:ext cx="9296400" cy="1214437"/>
          </a:xfrm>
          <a:prstGeom prst="rect">
            <a:avLst/>
          </a:prstGeom>
        </p:spPr>
        <p:txBody>
          <a:bodyPr lIns="0" tIns="0" rIns="0" bIns="0" rtlCol="0" anchor="t">
            <a:spAutoFit/>
          </a:bodyPr>
          <a:lstStyle/>
          <a:p>
            <a:pPr algn="l">
              <a:lnSpc>
                <a:spcPts val="5631"/>
              </a:lnSpc>
            </a:pPr>
            <a:r>
              <a:rPr lang="en-US" sz="4693" spc="69">
                <a:solidFill>
                  <a:srgbClr val="FFFFFF"/>
                </a:solidFill>
                <a:latin typeface="Montserrat"/>
              </a:rPr>
              <a:t>Costs</a:t>
            </a:r>
          </a:p>
        </p:txBody>
      </p:sp>
      <p:pic>
        <p:nvPicPr>
          <p:cNvPr id="13" name="Picture 13"/>
          <p:cNvPicPr>
            <a:picLocks noChangeAspect="1"/>
          </p:cNvPicPr>
          <p:nvPr/>
        </p:nvPicPr>
        <p:blipFill>
          <a:blip r:embed="rId2"/>
          <a:srcRect r="345" b="259"/>
          <a:stretch>
            <a:fillRect/>
          </a:stretch>
        </p:blipFill>
        <p:spPr>
          <a:xfrm>
            <a:off x="4295690" y="2878273"/>
            <a:ext cx="4755538" cy="3459958"/>
          </a:xfrm>
          <a:prstGeom prst="rect">
            <a:avLst/>
          </a:prstGeom>
        </p:spPr>
      </p:pic>
      <p:sp>
        <p:nvSpPr>
          <p:cNvPr id="14" name="TextBox 14"/>
          <p:cNvSpPr txBox="1"/>
          <p:nvPr/>
        </p:nvSpPr>
        <p:spPr>
          <a:xfrm>
            <a:off x="457200" y="6234901"/>
            <a:ext cx="4043680" cy="197136"/>
          </a:xfrm>
          <a:prstGeom prst="rect">
            <a:avLst/>
          </a:prstGeom>
        </p:spPr>
        <p:txBody>
          <a:bodyPr lIns="0" tIns="0" rIns="0" bIns="0" rtlCol="0" anchor="t">
            <a:spAutoFit/>
          </a:bodyPr>
          <a:lstStyle/>
          <a:p>
            <a:pPr algn="l">
              <a:lnSpc>
                <a:spcPts val="1407"/>
              </a:lnSpc>
            </a:pPr>
            <a:r>
              <a:rPr lang="en-US" sz="1173" spc="17">
                <a:solidFill>
                  <a:srgbClr val="808080"/>
                </a:solidFill>
                <a:latin typeface="Montserrat Italics"/>
              </a:rPr>
              <a:t>Source: Aon - US Cyber Market Update:2019</a:t>
            </a:r>
          </a:p>
        </p:txBody>
      </p:sp>
      <p:sp>
        <p:nvSpPr>
          <p:cNvPr id="15" name="TextBox 15"/>
          <p:cNvSpPr txBox="1"/>
          <p:nvPr/>
        </p:nvSpPr>
        <p:spPr>
          <a:xfrm>
            <a:off x="4480560" y="2637155"/>
            <a:ext cx="4693920" cy="197136"/>
          </a:xfrm>
          <a:prstGeom prst="rect">
            <a:avLst/>
          </a:prstGeom>
        </p:spPr>
        <p:txBody>
          <a:bodyPr lIns="0" tIns="0" rIns="0" bIns="0" rtlCol="0" anchor="t">
            <a:spAutoFit/>
          </a:bodyPr>
          <a:lstStyle/>
          <a:p>
            <a:pPr algn="ctr">
              <a:lnSpc>
                <a:spcPts val="1407"/>
              </a:lnSpc>
            </a:pPr>
            <a:r>
              <a:rPr lang="en-US" sz="1173" spc="17">
                <a:solidFill>
                  <a:srgbClr val="005596"/>
                </a:solidFill>
                <a:latin typeface="Montserrat Bold"/>
              </a:rPr>
              <a:t>US cyber direct written premiums | 2015 – 2019</a:t>
            </a:r>
          </a:p>
        </p:txBody>
      </p:sp>
      <p:grpSp>
        <p:nvGrpSpPr>
          <p:cNvPr id="16" name="Group 16"/>
          <p:cNvGrpSpPr/>
          <p:nvPr/>
        </p:nvGrpSpPr>
        <p:grpSpPr>
          <a:xfrm>
            <a:off x="0" y="6605361"/>
            <a:ext cx="9753600" cy="709839"/>
            <a:chOff x="0" y="0"/>
            <a:chExt cx="13004800" cy="946452"/>
          </a:xfrm>
        </p:grpSpPr>
        <p:grpSp>
          <p:nvGrpSpPr>
            <p:cNvPr id="17" name="Group 17"/>
            <p:cNvGrpSpPr/>
            <p:nvPr/>
          </p:nvGrpSpPr>
          <p:grpSpPr>
            <a:xfrm>
              <a:off x="0" y="665941"/>
              <a:ext cx="13004800" cy="280512"/>
              <a:chOff x="0" y="0"/>
              <a:chExt cx="4816593" cy="103893"/>
            </a:xfrm>
          </p:grpSpPr>
          <p:sp>
            <p:nvSpPr>
              <p:cNvPr id="18" name="Freeform 18"/>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9" name="TextBox 19"/>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20" name="Picture 20"/>
            <p:cNvPicPr>
              <a:picLocks noChangeAspect="1"/>
            </p:cNvPicPr>
            <p:nvPr/>
          </p:nvPicPr>
          <p:blipFill>
            <a:blip r:embed="rId3"/>
            <a:srcRect/>
            <a:stretch>
              <a:fillRect/>
            </a:stretch>
          </p:blipFill>
          <p:spPr>
            <a:xfrm>
              <a:off x="11838423" y="0"/>
              <a:ext cx="1095812" cy="946452"/>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307011"/>
            <a:chOff x="0" y="0"/>
            <a:chExt cx="13004800" cy="1742682"/>
          </a:xfrm>
        </p:grpSpPr>
        <p:sp>
          <p:nvSpPr>
            <p:cNvPr id="3" name="Freeform 3"/>
            <p:cNvSpPr/>
            <p:nvPr/>
          </p:nvSpPr>
          <p:spPr>
            <a:xfrm>
              <a:off x="0" y="0"/>
              <a:ext cx="13004800" cy="1742682"/>
            </a:xfrm>
            <a:custGeom>
              <a:avLst/>
              <a:gdLst/>
              <a:ahLst/>
              <a:cxnLst/>
              <a:rect l="l" t="t" r="r" b="b"/>
              <a:pathLst>
                <a:path w="13004800" h="1742682">
                  <a:moveTo>
                    <a:pt x="0" y="0"/>
                  </a:moveTo>
                  <a:lnTo>
                    <a:pt x="13004800" y="0"/>
                  </a:lnTo>
                  <a:lnTo>
                    <a:pt x="13004800" y="1742682"/>
                  </a:lnTo>
                  <a:lnTo>
                    <a:pt x="0" y="1742682"/>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14</a:t>
            </a:r>
          </a:p>
        </p:txBody>
      </p:sp>
      <p:sp>
        <p:nvSpPr>
          <p:cNvPr id="11" name="TextBox 11"/>
          <p:cNvSpPr txBox="1"/>
          <p:nvPr/>
        </p:nvSpPr>
        <p:spPr>
          <a:xfrm>
            <a:off x="457200" y="492442"/>
            <a:ext cx="9296400" cy="1214437"/>
          </a:xfrm>
          <a:prstGeom prst="rect">
            <a:avLst/>
          </a:prstGeom>
        </p:spPr>
        <p:txBody>
          <a:bodyPr lIns="0" tIns="0" rIns="0" bIns="0" rtlCol="0" anchor="t">
            <a:spAutoFit/>
          </a:bodyPr>
          <a:lstStyle/>
          <a:p>
            <a:pPr algn="l">
              <a:lnSpc>
                <a:spcPts val="5631"/>
              </a:lnSpc>
            </a:pPr>
            <a:r>
              <a:rPr lang="en-US" sz="4693" spc="69">
                <a:solidFill>
                  <a:srgbClr val="FFFFFF"/>
                </a:solidFill>
                <a:latin typeface="Montserrat"/>
              </a:rPr>
              <a:t>Crisis Service Costs</a:t>
            </a:r>
          </a:p>
        </p:txBody>
      </p:sp>
      <p:sp>
        <p:nvSpPr>
          <p:cNvPr id="12" name="TextBox 12"/>
          <p:cNvSpPr txBox="1"/>
          <p:nvPr/>
        </p:nvSpPr>
        <p:spPr>
          <a:xfrm>
            <a:off x="5571803" y="4537281"/>
            <a:ext cx="4202176" cy="197136"/>
          </a:xfrm>
          <a:prstGeom prst="rect">
            <a:avLst/>
          </a:prstGeom>
        </p:spPr>
        <p:txBody>
          <a:bodyPr lIns="0" tIns="0" rIns="0" bIns="0" rtlCol="0" anchor="t">
            <a:spAutoFit/>
          </a:bodyPr>
          <a:lstStyle/>
          <a:p>
            <a:pPr algn="l">
              <a:lnSpc>
                <a:spcPts val="1407"/>
              </a:lnSpc>
            </a:pPr>
            <a:r>
              <a:rPr lang="en-US" sz="1173" spc="17">
                <a:solidFill>
                  <a:srgbClr val="005596"/>
                </a:solidFill>
                <a:latin typeface="Montserrat Bold"/>
              </a:rPr>
              <a:t>US cyber loss ratio | 2015 – 2019</a:t>
            </a:r>
          </a:p>
        </p:txBody>
      </p:sp>
      <p:pic>
        <p:nvPicPr>
          <p:cNvPr id="13" name="Picture 13"/>
          <p:cNvPicPr>
            <a:picLocks noChangeAspect="1"/>
          </p:cNvPicPr>
          <p:nvPr/>
        </p:nvPicPr>
        <p:blipFill>
          <a:blip r:embed="rId2"/>
          <a:srcRect r="542" b="429"/>
          <a:stretch>
            <a:fillRect/>
          </a:stretch>
        </p:blipFill>
        <p:spPr>
          <a:xfrm>
            <a:off x="383953" y="4119930"/>
            <a:ext cx="4984384" cy="2437418"/>
          </a:xfrm>
          <a:prstGeom prst="rect">
            <a:avLst/>
          </a:prstGeom>
        </p:spPr>
      </p:pic>
      <p:sp>
        <p:nvSpPr>
          <p:cNvPr id="14" name="TextBox 14"/>
          <p:cNvSpPr txBox="1"/>
          <p:nvPr/>
        </p:nvSpPr>
        <p:spPr>
          <a:xfrm>
            <a:off x="5571803" y="4816332"/>
            <a:ext cx="4043680" cy="197136"/>
          </a:xfrm>
          <a:prstGeom prst="rect">
            <a:avLst/>
          </a:prstGeom>
        </p:spPr>
        <p:txBody>
          <a:bodyPr lIns="0" tIns="0" rIns="0" bIns="0" rtlCol="0" anchor="t">
            <a:spAutoFit/>
          </a:bodyPr>
          <a:lstStyle/>
          <a:p>
            <a:pPr algn="l">
              <a:lnSpc>
                <a:spcPts val="1407"/>
              </a:lnSpc>
            </a:pPr>
            <a:r>
              <a:rPr lang="en-US" sz="1173" spc="17">
                <a:solidFill>
                  <a:srgbClr val="808080"/>
                </a:solidFill>
                <a:latin typeface="Montserrat Italics"/>
              </a:rPr>
              <a:t>Source: Aon - US Cyber Market Update:2019</a:t>
            </a:r>
          </a:p>
        </p:txBody>
      </p:sp>
      <p:sp>
        <p:nvSpPr>
          <p:cNvPr id="15" name="TextBox 15"/>
          <p:cNvSpPr txBox="1"/>
          <p:nvPr/>
        </p:nvSpPr>
        <p:spPr>
          <a:xfrm>
            <a:off x="233744" y="1500941"/>
            <a:ext cx="9239129" cy="2473326"/>
          </a:xfrm>
          <a:prstGeom prst="rect">
            <a:avLst/>
          </a:prstGeom>
        </p:spPr>
        <p:txBody>
          <a:bodyPr lIns="0" tIns="0" rIns="0" bIns="0" rtlCol="0" anchor="t">
            <a:spAutoFit/>
          </a:bodyPr>
          <a:lstStyle/>
          <a:p>
            <a:pPr>
              <a:lnSpc>
                <a:spcPts val="2454"/>
              </a:lnSpc>
            </a:pPr>
            <a:r>
              <a:rPr lang="en-US" sz="1752">
                <a:solidFill>
                  <a:srgbClr val="000000"/>
                </a:solidFill>
                <a:latin typeface="Open Sans Light"/>
              </a:rPr>
              <a:t>As one might expect, the 2019 loss ratio increase was primarily due to an increase in claim frequency. The average 2019 claim frequency across all companies was 5.6 claims per 1000 policies, up from 4.2 in 2018, and affected Standalone business to a greater degree than Package. This jump in frequency more than offset a reduction in the claim severity, where the average claim size fell slightly from USD50,401 in 2018 to USD48,709 in 2019. The premium per policy was essentially unchanged from 2018 – while this may seem unremarkable, it is a notable shift from the rate deterioration seen in 2017 (-18.3%) and 2018 (-1.7%). As we mentioned earlier, rates thus far in 2020 have been broadly increasing.</a:t>
            </a:r>
          </a:p>
        </p:txBody>
      </p:sp>
      <p:grpSp>
        <p:nvGrpSpPr>
          <p:cNvPr id="16" name="Group 16"/>
          <p:cNvGrpSpPr/>
          <p:nvPr/>
        </p:nvGrpSpPr>
        <p:grpSpPr>
          <a:xfrm>
            <a:off x="0" y="6605361"/>
            <a:ext cx="9753600" cy="709839"/>
            <a:chOff x="0" y="0"/>
            <a:chExt cx="13004800" cy="946452"/>
          </a:xfrm>
        </p:grpSpPr>
        <p:grpSp>
          <p:nvGrpSpPr>
            <p:cNvPr id="17" name="Group 17"/>
            <p:cNvGrpSpPr/>
            <p:nvPr/>
          </p:nvGrpSpPr>
          <p:grpSpPr>
            <a:xfrm>
              <a:off x="0" y="665941"/>
              <a:ext cx="13004800" cy="280512"/>
              <a:chOff x="0" y="0"/>
              <a:chExt cx="4816593" cy="103893"/>
            </a:xfrm>
          </p:grpSpPr>
          <p:sp>
            <p:nvSpPr>
              <p:cNvPr id="18" name="Freeform 18"/>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9" name="TextBox 19"/>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20" name="Picture 20"/>
            <p:cNvPicPr>
              <a:picLocks noChangeAspect="1"/>
            </p:cNvPicPr>
            <p:nvPr/>
          </p:nvPicPr>
          <p:blipFill>
            <a:blip r:embed="rId3"/>
            <a:srcRect/>
            <a:stretch>
              <a:fillRect/>
            </a:stretch>
          </p:blipFill>
          <p:spPr>
            <a:xfrm>
              <a:off x="11838423" y="0"/>
              <a:ext cx="1095812" cy="946452"/>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9753600" cy="137160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304800" y="1505683"/>
            <a:ext cx="9230360" cy="3064300"/>
          </a:xfrm>
          <a:prstGeom prst="rect">
            <a:avLst/>
          </a:prstGeom>
        </p:spPr>
        <p:txBody>
          <a:bodyPr wrap="square" lIns="0" tIns="0" rIns="0" bIns="0" rtlCol="0" anchor="t">
            <a:spAutoFit/>
          </a:bodyPr>
          <a:lstStyle/>
          <a:p>
            <a:pPr algn="l">
              <a:lnSpc>
                <a:spcPts val="2047"/>
              </a:lnSpc>
            </a:pPr>
            <a:r>
              <a:rPr lang="en-US" sz="1600" spc="25" dirty="0">
                <a:solidFill>
                  <a:srgbClr val="595959"/>
                </a:solidFill>
                <a:latin typeface="Montserrat"/>
              </a:rPr>
              <a:t>These results suggest continued profitability for US cyber insurance in 2019, despite the loss ratio increases. However, we would make two caveats when interpreting the 2019 results:</a:t>
            </a:r>
          </a:p>
          <a:p>
            <a:pPr marL="344943" lvl="1" indent="-172472" algn="l">
              <a:lnSpc>
                <a:spcPts val="2047"/>
              </a:lnSpc>
              <a:buFont typeface="Arial"/>
              <a:buChar char="•"/>
            </a:pPr>
            <a:r>
              <a:rPr lang="en-US" sz="1600" spc="25" dirty="0">
                <a:solidFill>
                  <a:srgbClr val="595959"/>
                </a:solidFill>
                <a:latin typeface="Montserrat"/>
              </a:rPr>
              <a:t>These expense ratios are estimated from “other liability-claims made” and “commercial multi peril” business, since Cyber is not a line in the IEE. Our experience with many insurers suggests that cyber expense ratios are higher than for other lines, perhaps by 5 points or more. This is not reflected in the NAIC data.</a:t>
            </a:r>
          </a:p>
          <a:p>
            <a:pPr marL="344943" lvl="1" indent="-172472" algn="l">
              <a:lnSpc>
                <a:spcPts val="2047"/>
              </a:lnSpc>
              <a:buFont typeface="Arial"/>
              <a:buChar char="•"/>
            </a:pPr>
            <a:r>
              <a:rPr lang="en-US" sz="1600" spc="25" dirty="0">
                <a:solidFill>
                  <a:srgbClr val="595959"/>
                </a:solidFill>
                <a:latin typeface="Montserrat"/>
              </a:rPr>
              <a:t>Cyber insurance is a catastrophe-exposed line of business, and 2019 was a catastrophe-free year. While this does not change the 2019 results, we do recommend the inclusion of an appropriate catastrophe load for forward-looking projections. Aon has spent considerable time working with clients and models to define cat loads for the cyber business.</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15</a:t>
            </a:r>
          </a:p>
        </p:txBody>
      </p:sp>
      <p:sp>
        <p:nvSpPr>
          <p:cNvPr id="12" name="TextBox 12"/>
          <p:cNvSpPr txBox="1"/>
          <p:nvPr/>
        </p:nvSpPr>
        <p:spPr>
          <a:xfrm>
            <a:off x="457200" y="492442"/>
            <a:ext cx="9296400" cy="1214437"/>
          </a:xfrm>
          <a:prstGeom prst="rect">
            <a:avLst/>
          </a:prstGeom>
        </p:spPr>
        <p:txBody>
          <a:bodyPr lIns="0" tIns="0" rIns="0" bIns="0" rtlCol="0" anchor="t">
            <a:spAutoFit/>
          </a:bodyPr>
          <a:lstStyle/>
          <a:p>
            <a:pPr algn="l">
              <a:lnSpc>
                <a:spcPts val="5631"/>
              </a:lnSpc>
            </a:pPr>
            <a:r>
              <a:rPr lang="en-US" sz="4693" spc="69">
                <a:solidFill>
                  <a:srgbClr val="FFFFFF"/>
                </a:solidFill>
                <a:latin typeface="Montserrat"/>
              </a:rPr>
              <a:t>Crisis Service Costs</a:t>
            </a:r>
          </a:p>
        </p:txBody>
      </p:sp>
      <p:pic>
        <p:nvPicPr>
          <p:cNvPr id="13" name="Picture 13"/>
          <p:cNvPicPr>
            <a:picLocks noChangeAspect="1"/>
          </p:cNvPicPr>
          <p:nvPr/>
        </p:nvPicPr>
        <p:blipFill>
          <a:blip r:embed="rId2"/>
          <a:srcRect r="594" b="565"/>
          <a:stretch>
            <a:fillRect/>
          </a:stretch>
        </p:blipFill>
        <p:spPr>
          <a:xfrm>
            <a:off x="680721" y="4680033"/>
            <a:ext cx="3982720" cy="2415140"/>
          </a:xfrm>
          <a:prstGeom prst="rect">
            <a:avLst/>
          </a:prstGeom>
        </p:spPr>
      </p:pic>
      <p:sp>
        <p:nvSpPr>
          <p:cNvPr id="14" name="TextBox 14"/>
          <p:cNvSpPr txBox="1"/>
          <p:nvPr/>
        </p:nvSpPr>
        <p:spPr>
          <a:xfrm>
            <a:off x="4835847" y="6360212"/>
            <a:ext cx="4202176" cy="197136"/>
          </a:xfrm>
          <a:prstGeom prst="rect">
            <a:avLst/>
          </a:prstGeom>
        </p:spPr>
        <p:txBody>
          <a:bodyPr lIns="0" tIns="0" rIns="0" bIns="0" rtlCol="0" anchor="t">
            <a:spAutoFit/>
          </a:bodyPr>
          <a:lstStyle/>
          <a:p>
            <a:pPr algn="l">
              <a:lnSpc>
                <a:spcPts val="1407"/>
              </a:lnSpc>
            </a:pPr>
            <a:r>
              <a:rPr lang="en-US" sz="1173" spc="17" dirty="0">
                <a:solidFill>
                  <a:srgbClr val="005596"/>
                </a:solidFill>
                <a:latin typeface="Montserrat Bold"/>
              </a:rPr>
              <a:t>Estimated 2019 US cyber combined ratios</a:t>
            </a:r>
          </a:p>
        </p:txBody>
      </p:sp>
      <p:sp>
        <p:nvSpPr>
          <p:cNvPr id="15" name="TextBox 15"/>
          <p:cNvSpPr txBox="1"/>
          <p:nvPr/>
        </p:nvSpPr>
        <p:spPr>
          <a:xfrm>
            <a:off x="4848352" y="6639263"/>
            <a:ext cx="4043680" cy="197136"/>
          </a:xfrm>
          <a:prstGeom prst="rect">
            <a:avLst/>
          </a:prstGeom>
        </p:spPr>
        <p:txBody>
          <a:bodyPr lIns="0" tIns="0" rIns="0" bIns="0" rtlCol="0" anchor="t">
            <a:spAutoFit/>
          </a:bodyPr>
          <a:lstStyle/>
          <a:p>
            <a:pPr algn="l">
              <a:lnSpc>
                <a:spcPts val="1407"/>
              </a:lnSpc>
            </a:pPr>
            <a:r>
              <a:rPr lang="en-US" sz="1173" spc="17">
                <a:solidFill>
                  <a:srgbClr val="808080"/>
                </a:solidFill>
                <a:latin typeface="Montserrat Italics"/>
              </a:rPr>
              <a:t>Source: Aon - US Cyber Market Update:2019</a:t>
            </a:r>
          </a:p>
        </p:txBody>
      </p:sp>
      <p:grpSp>
        <p:nvGrpSpPr>
          <p:cNvPr id="16" name="Group 16"/>
          <p:cNvGrpSpPr/>
          <p:nvPr/>
        </p:nvGrpSpPr>
        <p:grpSpPr>
          <a:xfrm>
            <a:off x="0" y="6605361"/>
            <a:ext cx="9753600" cy="709839"/>
            <a:chOff x="0" y="0"/>
            <a:chExt cx="13004800" cy="946452"/>
          </a:xfrm>
        </p:grpSpPr>
        <p:grpSp>
          <p:nvGrpSpPr>
            <p:cNvPr id="17" name="Group 17"/>
            <p:cNvGrpSpPr/>
            <p:nvPr/>
          </p:nvGrpSpPr>
          <p:grpSpPr>
            <a:xfrm>
              <a:off x="0" y="665941"/>
              <a:ext cx="13004800" cy="280512"/>
              <a:chOff x="0" y="0"/>
              <a:chExt cx="4816593" cy="103893"/>
            </a:xfrm>
          </p:grpSpPr>
          <p:sp>
            <p:nvSpPr>
              <p:cNvPr id="18" name="Freeform 18"/>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9" name="TextBox 19"/>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20" name="Picture 20"/>
            <p:cNvPicPr>
              <a:picLocks noChangeAspect="1"/>
            </p:cNvPicPr>
            <p:nvPr/>
          </p:nvPicPr>
          <p:blipFill>
            <a:blip r:embed="rId3"/>
            <a:srcRect/>
            <a:stretch>
              <a:fillRect/>
            </a:stretch>
          </p:blipFill>
          <p:spPr>
            <a:xfrm>
              <a:off x="11838423" y="0"/>
              <a:ext cx="1095812" cy="946452"/>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16</a:t>
            </a:r>
          </a:p>
        </p:txBody>
      </p:sp>
      <p:sp>
        <p:nvSpPr>
          <p:cNvPr id="11" name="TextBox 11"/>
          <p:cNvSpPr txBox="1"/>
          <p:nvPr/>
        </p:nvSpPr>
        <p:spPr>
          <a:xfrm>
            <a:off x="457200" y="492442"/>
            <a:ext cx="9296400" cy="1214437"/>
          </a:xfrm>
          <a:prstGeom prst="rect">
            <a:avLst/>
          </a:prstGeom>
        </p:spPr>
        <p:txBody>
          <a:bodyPr lIns="0" tIns="0" rIns="0" bIns="0" rtlCol="0" anchor="t">
            <a:spAutoFit/>
          </a:bodyPr>
          <a:lstStyle/>
          <a:p>
            <a:pPr algn="l">
              <a:lnSpc>
                <a:spcPts val="5631"/>
              </a:lnSpc>
            </a:pPr>
            <a:r>
              <a:rPr lang="en-US" sz="4693" spc="69">
                <a:solidFill>
                  <a:srgbClr val="FFFFFF"/>
                </a:solidFill>
                <a:latin typeface="Montserrat"/>
              </a:rPr>
              <a:t>Cause of Loss</a:t>
            </a:r>
          </a:p>
        </p:txBody>
      </p:sp>
      <p:sp>
        <p:nvSpPr>
          <p:cNvPr id="12" name="TextBox 12"/>
          <p:cNvSpPr txBox="1"/>
          <p:nvPr/>
        </p:nvSpPr>
        <p:spPr>
          <a:xfrm>
            <a:off x="457200" y="1935480"/>
            <a:ext cx="8839200" cy="4759960"/>
          </a:xfrm>
          <a:prstGeom prst="rect">
            <a:avLst/>
          </a:prstGeom>
        </p:spPr>
        <p:txBody>
          <a:bodyPr lIns="0" tIns="0" rIns="0" bIns="0" rtlCol="0" anchor="t">
            <a:spAutoFit/>
          </a:bodyPr>
          <a:lstStyle/>
          <a:p>
            <a:pPr algn="l">
              <a:lnSpc>
                <a:spcPts val="2047"/>
              </a:lnSpc>
            </a:pPr>
            <a:r>
              <a:rPr lang="en-US" sz="1706" spc="25">
                <a:solidFill>
                  <a:srgbClr val="595959"/>
                </a:solidFill>
                <a:latin typeface="Montserrat"/>
              </a:rPr>
              <a:t>In 2019, claims against first party coverage outnumbered third party claims, accounting for 65 percent of all claims. For standalone policies, first party claims made up 57 percent of the total, while for package policies, first party was 75 percent of the total. The claims results are summarized below.</a:t>
            </a:r>
          </a:p>
          <a:p>
            <a:pPr algn="l">
              <a:lnSpc>
                <a:spcPts val="2047"/>
              </a:lnSpc>
            </a:pPr>
            <a:r>
              <a:rPr lang="en-US" sz="1706" spc="25">
                <a:solidFill>
                  <a:srgbClr val="595959"/>
                </a:solidFill>
                <a:latin typeface="Montserrat"/>
              </a:rPr>
              <a:t>This is consistent with what we hear from conversations with our clients, with first party claims costs accounting for the majority of costs that insurers are paying.</a:t>
            </a:r>
          </a:p>
          <a:p>
            <a:pPr algn="l">
              <a:lnSpc>
                <a:spcPts val="2047"/>
              </a:lnSpc>
            </a:pPr>
            <a:r>
              <a:rPr lang="en-US" sz="1706" spc="25">
                <a:solidFill>
                  <a:srgbClr val="595959"/>
                </a:solidFill>
                <a:latin typeface="Montserrat"/>
              </a:rPr>
              <a:t>Claims rates were significantly higher for standalone business. Cyber claims occur at a rate of 61.5 per 1000 standalone policies, versus a rate of 2.8 per 1000 package policies. Remember that ‘package’ business may vary in meaning for different insurers, ranging from cyber endorsements on small commercial or BOP policies to large cyber / technology E&amp;O blended policies.</a:t>
            </a:r>
          </a:p>
        </p:txBody>
      </p:sp>
      <p:pic>
        <p:nvPicPr>
          <p:cNvPr id="13" name="Picture 13"/>
          <p:cNvPicPr>
            <a:picLocks noChangeAspect="1"/>
          </p:cNvPicPr>
          <p:nvPr/>
        </p:nvPicPr>
        <p:blipFill>
          <a:blip r:embed="rId2"/>
          <a:srcRect r="622" b="587"/>
          <a:stretch>
            <a:fillRect/>
          </a:stretch>
        </p:blipFill>
        <p:spPr>
          <a:xfrm>
            <a:off x="406400" y="5120640"/>
            <a:ext cx="4853242" cy="1884337"/>
          </a:xfrm>
          <a:prstGeom prst="rect">
            <a:avLst/>
          </a:prstGeom>
        </p:spPr>
      </p:pic>
      <p:sp>
        <p:nvSpPr>
          <p:cNvPr id="14" name="TextBox 14"/>
          <p:cNvSpPr txBox="1"/>
          <p:nvPr/>
        </p:nvSpPr>
        <p:spPr>
          <a:xfrm>
            <a:off x="5319820" y="5886394"/>
            <a:ext cx="4748740" cy="558260"/>
          </a:xfrm>
          <a:prstGeom prst="rect">
            <a:avLst/>
          </a:prstGeom>
        </p:spPr>
        <p:txBody>
          <a:bodyPr lIns="0" tIns="0" rIns="0" bIns="0" rtlCol="0" anchor="t">
            <a:spAutoFit/>
          </a:bodyPr>
          <a:lstStyle/>
          <a:p>
            <a:pPr algn="l">
              <a:lnSpc>
                <a:spcPts val="1407"/>
              </a:lnSpc>
            </a:pPr>
            <a:r>
              <a:rPr lang="en-US" sz="1173" spc="17">
                <a:solidFill>
                  <a:srgbClr val="005596"/>
                </a:solidFill>
                <a:latin typeface="Montserrat Bold"/>
              </a:rPr>
              <a:t>Exhibit 10: US 2019 cyber claims</a:t>
            </a:r>
          </a:p>
          <a:p>
            <a:pPr algn="l">
              <a:lnSpc>
                <a:spcPts val="1407"/>
              </a:lnSpc>
            </a:pPr>
            <a:r>
              <a:rPr lang="en-US" sz="1173" spc="17">
                <a:solidFill>
                  <a:srgbClr val="808080"/>
                </a:solidFill>
                <a:latin typeface="Montserrat Italics"/>
              </a:rPr>
              <a:t>Total Claims: 18,715</a:t>
            </a:r>
          </a:p>
          <a:p>
            <a:pPr algn="l">
              <a:lnSpc>
                <a:spcPts val="1407"/>
              </a:lnSpc>
            </a:pPr>
            <a:r>
              <a:rPr lang="en-US" sz="1173" spc="17">
                <a:solidFill>
                  <a:srgbClr val="808080"/>
                </a:solidFill>
                <a:latin typeface="Montserrat Italics"/>
              </a:rPr>
              <a:t>Total First Party Claims: 12,188 | Total Third Party Claims: 6,527</a:t>
            </a:r>
          </a:p>
        </p:txBody>
      </p:sp>
      <p:sp>
        <p:nvSpPr>
          <p:cNvPr id="15" name="TextBox 15"/>
          <p:cNvSpPr txBox="1"/>
          <p:nvPr/>
        </p:nvSpPr>
        <p:spPr>
          <a:xfrm>
            <a:off x="5332324" y="6526570"/>
            <a:ext cx="4043680" cy="197136"/>
          </a:xfrm>
          <a:prstGeom prst="rect">
            <a:avLst/>
          </a:prstGeom>
        </p:spPr>
        <p:txBody>
          <a:bodyPr lIns="0" tIns="0" rIns="0" bIns="0" rtlCol="0" anchor="t">
            <a:spAutoFit/>
          </a:bodyPr>
          <a:lstStyle/>
          <a:p>
            <a:pPr algn="l">
              <a:lnSpc>
                <a:spcPts val="1407"/>
              </a:lnSpc>
            </a:pPr>
            <a:r>
              <a:rPr lang="en-US" sz="1173" spc="17">
                <a:solidFill>
                  <a:srgbClr val="808080"/>
                </a:solidFill>
                <a:latin typeface="Montserrat Italics"/>
              </a:rPr>
              <a:t>Source: Aon - US Cyber Market Update:2019</a:t>
            </a:r>
          </a:p>
        </p:txBody>
      </p:sp>
      <p:grpSp>
        <p:nvGrpSpPr>
          <p:cNvPr id="16" name="Group 16"/>
          <p:cNvGrpSpPr/>
          <p:nvPr/>
        </p:nvGrpSpPr>
        <p:grpSpPr>
          <a:xfrm>
            <a:off x="0" y="6605361"/>
            <a:ext cx="9753600" cy="709839"/>
            <a:chOff x="0" y="0"/>
            <a:chExt cx="13004800" cy="946452"/>
          </a:xfrm>
        </p:grpSpPr>
        <p:grpSp>
          <p:nvGrpSpPr>
            <p:cNvPr id="17" name="Group 17"/>
            <p:cNvGrpSpPr/>
            <p:nvPr/>
          </p:nvGrpSpPr>
          <p:grpSpPr>
            <a:xfrm>
              <a:off x="0" y="665941"/>
              <a:ext cx="13004800" cy="280512"/>
              <a:chOff x="0" y="0"/>
              <a:chExt cx="4816593" cy="103893"/>
            </a:xfrm>
          </p:grpSpPr>
          <p:sp>
            <p:nvSpPr>
              <p:cNvPr id="18" name="Freeform 18"/>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9" name="TextBox 19"/>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20" name="Picture 20"/>
            <p:cNvPicPr>
              <a:picLocks noChangeAspect="1"/>
            </p:cNvPicPr>
            <p:nvPr/>
          </p:nvPicPr>
          <p:blipFill>
            <a:blip r:embed="rId3"/>
            <a:srcRect/>
            <a:stretch>
              <a:fillRect/>
            </a:stretch>
          </p:blipFill>
          <p:spPr>
            <a:xfrm>
              <a:off x="11838423" y="0"/>
              <a:ext cx="1095812" cy="946452"/>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1935480"/>
            <a:ext cx="8839200" cy="4922520"/>
          </a:xfrm>
          <a:prstGeom prst="rect">
            <a:avLst/>
          </a:prstGeom>
        </p:spPr>
        <p:txBody>
          <a:bodyPr lIns="0" tIns="0" rIns="0" bIns="0" rtlCol="0" anchor="t">
            <a:spAutoFit/>
          </a:bodyPr>
          <a:lstStyle/>
          <a:p>
            <a:pPr marL="288273" lvl="1" indent="-144137" algn="l">
              <a:lnSpc>
                <a:spcPts val="2688"/>
              </a:lnSpc>
              <a:buFont typeface="Arial"/>
              <a:buChar char="•"/>
            </a:pPr>
            <a:r>
              <a:rPr lang="en-US" sz="2240" spc="33">
                <a:solidFill>
                  <a:srgbClr val="595959"/>
                </a:solidFill>
                <a:latin typeface="Montserrat"/>
              </a:rPr>
              <a:t>Ability of “techies” to hack vulnerable data, determine passwords and tie up systems;</a:t>
            </a:r>
          </a:p>
          <a:p>
            <a:pPr marL="288273" lvl="1" indent="-144137" algn="l">
              <a:lnSpc>
                <a:spcPts val="2688"/>
              </a:lnSpc>
              <a:buFont typeface="Arial"/>
              <a:buChar char="•"/>
            </a:pPr>
            <a:r>
              <a:rPr lang="en-US" sz="2240" spc="33">
                <a:solidFill>
                  <a:srgbClr val="595959"/>
                </a:solidFill>
                <a:latin typeface="Montserrat"/>
              </a:rPr>
              <a:t>Ease of collecting ransom (to be paid in cryptocurrency, and often paid by insurers, on behalf of their insureds).  Negotiation usually present;</a:t>
            </a:r>
          </a:p>
          <a:p>
            <a:pPr marL="288273" lvl="1" indent="-144137" algn="l">
              <a:lnSpc>
                <a:spcPts val="2688"/>
              </a:lnSpc>
              <a:buFont typeface="Arial"/>
              <a:buChar char="•"/>
            </a:pPr>
            <a:r>
              <a:rPr lang="en-US" sz="2240" spc="33">
                <a:solidFill>
                  <a:srgbClr val="595959"/>
                </a:solidFill>
                <a:latin typeface="Montserrat"/>
              </a:rPr>
              <a:t>Sophistication of criminals, both technologically and intellectually, to access information (strong international element involved);</a:t>
            </a:r>
          </a:p>
          <a:p>
            <a:pPr marL="288273" lvl="1" indent="-144137" algn="l">
              <a:lnSpc>
                <a:spcPts val="2688"/>
              </a:lnSpc>
              <a:buFont typeface="Arial"/>
              <a:buChar char="•"/>
            </a:pPr>
            <a:r>
              <a:rPr lang="en-US" sz="2240" spc="33">
                <a:solidFill>
                  <a:srgbClr val="595959"/>
                </a:solidFill>
                <a:latin typeface="Montserrat"/>
              </a:rPr>
              <a:t>Inadvertent media losses (copyright/trademark infringement);</a:t>
            </a:r>
          </a:p>
          <a:p>
            <a:pPr marL="288273" lvl="1" indent="-144137" algn="l">
              <a:lnSpc>
                <a:spcPts val="2688"/>
              </a:lnSpc>
              <a:buFont typeface="Arial"/>
              <a:buChar char="•"/>
            </a:pPr>
            <a:r>
              <a:rPr lang="en-US" sz="2240" spc="33">
                <a:solidFill>
                  <a:srgbClr val="595959"/>
                </a:solidFill>
                <a:latin typeface="Montserrat"/>
              </a:rPr>
              <a:t>Federal Trade Commission – most common individual consumer complaint is individual ID Theft;</a:t>
            </a:r>
          </a:p>
          <a:p>
            <a:pPr marL="288273" lvl="1" indent="-144137" algn="l">
              <a:lnSpc>
                <a:spcPts val="2688"/>
              </a:lnSpc>
              <a:buFont typeface="Arial"/>
              <a:buChar char="•"/>
            </a:pPr>
            <a:r>
              <a:rPr lang="en-US" sz="2240" spc="33">
                <a:solidFill>
                  <a:srgbClr val="595959"/>
                </a:solidFill>
                <a:latin typeface="Montserrat"/>
              </a:rPr>
              <a:t>OUTSOURCING of IT functions;</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17</a:t>
            </a:r>
          </a:p>
        </p:txBody>
      </p:sp>
      <p:sp>
        <p:nvSpPr>
          <p:cNvPr id="12" name="TextBox 12"/>
          <p:cNvSpPr txBox="1"/>
          <p:nvPr/>
        </p:nvSpPr>
        <p:spPr>
          <a:xfrm>
            <a:off x="457200" y="492442"/>
            <a:ext cx="9296400" cy="1214437"/>
          </a:xfrm>
          <a:prstGeom prst="rect">
            <a:avLst/>
          </a:prstGeom>
        </p:spPr>
        <p:txBody>
          <a:bodyPr lIns="0" tIns="0" rIns="0" bIns="0" rtlCol="0" anchor="t">
            <a:spAutoFit/>
          </a:bodyPr>
          <a:lstStyle/>
          <a:p>
            <a:pPr algn="l">
              <a:lnSpc>
                <a:spcPts val="3840"/>
              </a:lnSpc>
            </a:pPr>
            <a:r>
              <a:rPr lang="en-US" sz="3200" spc="47">
                <a:solidFill>
                  <a:srgbClr val="FFFFFF"/>
                </a:solidFill>
                <a:latin typeface="Montserrat"/>
              </a:rPr>
              <a:t>Losses, and why we can expect them to continue </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2098040"/>
            <a:ext cx="6075680" cy="4353560"/>
          </a:xfrm>
          <a:prstGeom prst="rect">
            <a:avLst/>
          </a:prstGeom>
        </p:spPr>
        <p:txBody>
          <a:bodyPr lIns="0" tIns="0" rIns="0" bIns="0" rtlCol="0" anchor="t">
            <a:spAutoFit/>
          </a:bodyPr>
          <a:lstStyle/>
          <a:p>
            <a:pPr marL="329455" lvl="1" indent="-164727" algn="l">
              <a:lnSpc>
                <a:spcPts val="3071"/>
              </a:lnSpc>
              <a:buFont typeface="Arial"/>
              <a:buChar char="•"/>
            </a:pPr>
            <a:r>
              <a:rPr lang="en-US" sz="2559" spc="37">
                <a:solidFill>
                  <a:srgbClr val="595959"/>
                </a:solidFill>
                <a:latin typeface="Montserrat"/>
              </a:rPr>
              <a:t>“Careless” losses/human error;</a:t>
            </a:r>
          </a:p>
          <a:p>
            <a:pPr marL="329455" lvl="1" indent="-164727" algn="l">
              <a:lnSpc>
                <a:spcPts val="3071"/>
              </a:lnSpc>
              <a:buFont typeface="Arial"/>
              <a:buChar char="•"/>
            </a:pPr>
            <a:r>
              <a:rPr lang="en-US" sz="2559" spc="37">
                <a:solidFill>
                  <a:srgbClr val="595959"/>
                </a:solidFill>
                <a:latin typeface="Montserrat"/>
              </a:rPr>
              <a:t>Profitability of Identity Theft, especially to foreigners;</a:t>
            </a:r>
          </a:p>
          <a:p>
            <a:pPr marL="329455" lvl="1" indent="-164727" algn="l">
              <a:lnSpc>
                <a:spcPts val="3071"/>
              </a:lnSpc>
              <a:buFont typeface="Arial"/>
              <a:buChar char="•"/>
            </a:pPr>
            <a:r>
              <a:rPr lang="en-US" sz="2559" spc="37">
                <a:solidFill>
                  <a:srgbClr val="595959"/>
                </a:solidFill>
                <a:latin typeface="Montserrat"/>
              </a:rPr>
              <a:t>Financing of terror activities, government sponsored hacking;</a:t>
            </a:r>
          </a:p>
          <a:p>
            <a:pPr marL="329455" lvl="1" indent="-164727" algn="l">
              <a:lnSpc>
                <a:spcPts val="3071"/>
              </a:lnSpc>
              <a:buFont typeface="Arial"/>
              <a:buChar char="•"/>
            </a:pPr>
            <a:r>
              <a:rPr lang="en-US" sz="2559" u="sng" spc="37">
                <a:solidFill>
                  <a:srgbClr val="595959"/>
                </a:solidFill>
                <a:latin typeface="Montserrat Bold"/>
              </a:rPr>
              <a:t>OUTSOURCING</a:t>
            </a:r>
            <a:r>
              <a:rPr lang="en-US" sz="2559" spc="37">
                <a:solidFill>
                  <a:srgbClr val="595959"/>
                </a:solidFill>
                <a:latin typeface="Montserrat"/>
              </a:rPr>
              <a:t>, primarily of IT and related services  (what are the critical issues when IT is outsourced?)</a:t>
            </a:r>
          </a:p>
          <a:p>
            <a:pPr marL="329455" lvl="1" indent="-164727" algn="l">
              <a:lnSpc>
                <a:spcPts val="3071"/>
              </a:lnSpc>
              <a:buFont typeface="Arial"/>
              <a:buChar char="•"/>
            </a:pPr>
            <a:r>
              <a:rPr lang="en-US" sz="2559" spc="37">
                <a:solidFill>
                  <a:srgbClr val="595959"/>
                </a:solidFill>
                <a:latin typeface="Montserrat"/>
              </a:rPr>
              <a:t>Losses we haven’t even thought of yet.</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18</a:t>
            </a:r>
          </a:p>
        </p:txBody>
      </p:sp>
      <p:sp>
        <p:nvSpPr>
          <p:cNvPr id="12" name="TextBox 12"/>
          <p:cNvSpPr txBox="1"/>
          <p:nvPr/>
        </p:nvSpPr>
        <p:spPr>
          <a:xfrm>
            <a:off x="457200" y="492442"/>
            <a:ext cx="9296400" cy="1214437"/>
          </a:xfrm>
          <a:prstGeom prst="rect">
            <a:avLst/>
          </a:prstGeom>
        </p:spPr>
        <p:txBody>
          <a:bodyPr lIns="0" tIns="0" rIns="0" bIns="0" rtlCol="0" anchor="t">
            <a:spAutoFit/>
          </a:bodyPr>
          <a:lstStyle/>
          <a:p>
            <a:pPr algn="l">
              <a:lnSpc>
                <a:spcPts val="3840"/>
              </a:lnSpc>
            </a:pPr>
            <a:r>
              <a:rPr lang="en-US" sz="3200" spc="47">
                <a:solidFill>
                  <a:srgbClr val="FFFFFF"/>
                </a:solidFill>
                <a:latin typeface="Montserrat"/>
              </a:rPr>
              <a:t>Losses, and why we can expect them to continue </a:t>
            </a:r>
          </a:p>
        </p:txBody>
      </p:sp>
      <p:sp>
        <p:nvSpPr>
          <p:cNvPr id="13" name="TextBox 13"/>
          <p:cNvSpPr txBox="1"/>
          <p:nvPr/>
        </p:nvSpPr>
        <p:spPr>
          <a:xfrm>
            <a:off x="497840" y="6548120"/>
            <a:ext cx="2020146" cy="237067"/>
          </a:xfrm>
          <a:prstGeom prst="rect">
            <a:avLst/>
          </a:prstGeom>
        </p:spPr>
        <p:txBody>
          <a:bodyPr lIns="0" tIns="0" rIns="0" bIns="0" rtlCol="0" anchor="t">
            <a:spAutoFit/>
          </a:bodyPr>
          <a:lstStyle/>
          <a:p>
            <a:pPr algn="l">
              <a:lnSpc>
                <a:spcPts val="1791"/>
              </a:lnSpc>
            </a:pPr>
            <a:r>
              <a:rPr lang="en-US" sz="1493" spc="22">
                <a:solidFill>
                  <a:srgbClr val="808080"/>
                </a:solidFill>
                <a:latin typeface="Montserrat Italics"/>
              </a:rPr>
              <a:t>(see: www.attrition.org) </a:t>
            </a:r>
          </a:p>
        </p:txBody>
      </p:sp>
      <p:pic>
        <p:nvPicPr>
          <p:cNvPr id="14" name="Picture 14"/>
          <p:cNvPicPr>
            <a:picLocks noChangeAspect="1"/>
          </p:cNvPicPr>
          <p:nvPr/>
        </p:nvPicPr>
        <p:blipFill>
          <a:blip r:embed="rId2"/>
          <a:srcRect r="360" b="360"/>
          <a:stretch>
            <a:fillRect/>
          </a:stretch>
        </p:blipFill>
        <p:spPr>
          <a:xfrm rot="1064481">
            <a:off x="5790394" y="1702713"/>
            <a:ext cx="4418724" cy="2951603"/>
          </a:xfrm>
          <a:prstGeom prst="rect">
            <a:avLst/>
          </a:prstGeom>
        </p:spPr>
      </p:pic>
      <p:grpSp>
        <p:nvGrpSpPr>
          <p:cNvPr id="15" name="Group 15"/>
          <p:cNvGrpSpPr/>
          <p:nvPr/>
        </p:nvGrpSpPr>
        <p:grpSpPr>
          <a:xfrm>
            <a:off x="0" y="6605361"/>
            <a:ext cx="9753600" cy="709839"/>
            <a:chOff x="0" y="0"/>
            <a:chExt cx="13004800" cy="946452"/>
          </a:xfrm>
        </p:grpSpPr>
        <p:grpSp>
          <p:nvGrpSpPr>
            <p:cNvPr id="16" name="Group 16"/>
            <p:cNvGrpSpPr/>
            <p:nvPr/>
          </p:nvGrpSpPr>
          <p:grpSpPr>
            <a:xfrm>
              <a:off x="0" y="665941"/>
              <a:ext cx="13004800" cy="280512"/>
              <a:chOff x="0" y="0"/>
              <a:chExt cx="4816593" cy="103893"/>
            </a:xfrm>
          </p:grpSpPr>
          <p:sp>
            <p:nvSpPr>
              <p:cNvPr id="17" name="Freeform 17"/>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8" name="TextBox 18"/>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9" name="Picture 19"/>
            <p:cNvPicPr>
              <a:picLocks noChangeAspect="1"/>
            </p:cNvPicPr>
            <p:nvPr/>
          </p:nvPicPr>
          <p:blipFill>
            <a:blip r:embed="rId3"/>
            <a:srcRect/>
            <a:stretch>
              <a:fillRect/>
            </a:stretch>
          </p:blipFill>
          <p:spPr>
            <a:xfrm>
              <a:off x="11838423" y="0"/>
              <a:ext cx="1095812" cy="946452"/>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1935479"/>
            <a:ext cx="8839200" cy="4922521"/>
          </a:xfrm>
          <a:prstGeom prst="rect">
            <a:avLst/>
          </a:prstGeom>
        </p:spPr>
        <p:txBody>
          <a:bodyPr lIns="0" tIns="0" rIns="0" bIns="0" rtlCol="0" anchor="t">
            <a:spAutoFit/>
          </a:bodyPr>
          <a:lstStyle/>
          <a:p>
            <a:pPr marL="329455" lvl="1" indent="-164727" algn="l">
              <a:lnSpc>
                <a:spcPts val="3071"/>
              </a:lnSpc>
              <a:buFont typeface="Arial"/>
              <a:buChar char="•"/>
            </a:pPr>
            <a:r>
              <a:rPr lang="en-US" sz="2559" spc="37">
                <a:solidFill>
                  <a:srgbClr val="595959"/>
                </a:solidFill>
                <a:latin typeface="Montserrat"/>
              </a:rPr>
              <a:t>Virtual BI/EE:  the BIG exposures are (generally) an interruption in the on-line earnings stream(s), and resultant loss of earnings and/or extra expenses;</a:t>
            </a:r>
          </a:p>
          <a:p>
            <a:pPr marL="329455" lvl="1" indent="-164727" algn="l">
              <a:lnSpc>
                <a:spcPts val="3071"/>
              </a:lnSpc>
              <a:buFont typeface="Arial"/>
              <a:buChar char="•"/>
            </a:pPr>
            <a:r>
              <a:rPr lang="en-US" sz="2559" spc="37">
                <a:solidFill>
                  <a:srgbClr val="595959"/>
                </a:solidFill>
                <a:latin typeface="Montserrat"/>
              </a:rPr>
              <a:t>Denial of service – inflow artificially blocked, so that legitimate customers cannot have access to conduct business;</a:t>
            </a:r>
          </a:p>
          <a:p>
            <a:pPr marL="329455" lvl="1" indent="-164727" algn="l">
              <a:lnSpc>
                <a:spcPts val="3071"/>
              </a:lnSpc>
              <a:buFont typeface="Arial"/>
              <a:buChar char="•"/>
            </a:pPr>
            <a:r>
              <a:rPr lang="en-US" sz="2559" spc="37">
                <a:solidFill>
                  <a:srgbClr val="595959"/>
                </a:solidFill>
                <a:latin typeface="Montserrat"/>
              </a:rPr>
              <a:t>Computer/System restoration costs sub-limit;</a:t>
            </a:r>
          </a:p>
          <a:p>
            <a:pPr marL="329455" lvl="1" indent="-164727" algn="l">
              <a:lnSpc>
                <a:spcPts val="3071"/>
              </a:lnSpc>
              <a:buFont typeface="Arial"/>
              <a:buChar char="•"/>
            </a:pPr>
            <a:r>
              <a:rPr lang="en-US" sz="2559" spc="37">
                <a:solidFill>
                  <a:srgbClr val="595959"/>
                </a:solidFill>
                <a:latin typeface="Montserrat"/>
              </a:rPr>
              <a:t>Ransom demands, following encryption  (“tie up”) of networks/systems;</a:t>
            </a:r>
          </a:p>
          <a:p>
            <a:pPr marL="329455" lvl="1" indent="-164727" algn="l">
              <a:lnSpc>
                <a:spcPts val="3071"/>
              </a:lnSpc>
              <a:buFont typeface="Arial"/>
              <a:buChar char="•"/>
            </a:pPr>
            <a:r>
              <a:rPr lang="en-US" sz="2559" spc="37">
                <a:solidFill>
                  <a:srgbClr val="595959"/>
                </a:solidFill>
                <a:latin typeface="Montserrat"/>
              </a:rPr>
              <a:t>Tricking of employees (“Social Engineering Fraud”)</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19</a:t>
            </a:r>
          </a:p>
        </p:txBody>
      </p:sp>
      <p:sp>
        <p:nvSpPr>
          <p:cNvPr id="12" name="TextBox 12"/>
          <p:cNvSpPr txBox="1"/>
          <p:nvPr/>
        </p:nvSpPr>
        <p:spPr>
          <a:xfrm>
            <a:off x="457200" y="492442"/>
            <a:ext cx="9296400" cy="1214437"/>
          </a:xfrm>
          <a:prstGeom prst="rect">
            <a:avLst/>
          </a:prstGeom>
        </p:spPr>
        <p:txBody>
          <a:bodyPr lIns="0" tIns="0" rIns="0" bIns="0" rtlCol="0" anchor="t">
            <a:spAutoFit/>
          </a:bodyPr>
          <a:lstStyle/>
          <a:p>
            <a:pPr algn="l">
              <a:lnSpc>
                <a:spcPts val="4608"/>
              </a:lnSpc>
            </a:pPr>
            <a:r>
              <a:rPr lang="en-US" sz="3840" spc="56">
                <a:solidFill>
                  <a:srgbClr val="FFFFFF"/>
                </a:solidFill>
                <a:latin typeface="Montserrat"/>
              </a:rPr>
              <a:t>First Party Exposures (“Cyber Property”)</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977379"/>
            <a:chOff x="0" y="0"/>
            <a:chExt cx="13004800" cy="2636506"/>
          </a:xfrm>
        </p:grpSpPr>
        <p:sp>
          <p:nvSpPr>
            <p:cNvPr id="3" name="Freeform 3"/>
            <p:cNvSpPr/>
            <p:nvPr/>
          </p:nvSpPr>
          <p:spPr>
            <a:xfrm>
              <a:off x="0" y="0"/>
              <a:ext cx="13004800" cy="2636506"/>
            </a:xfrm>
            <a:custGeom>
              <a:avLst/>
              <a:gdLst/>
              <a:ahLst/>
              <a:cxnLst/>
              <a:rect l="l" t="t" r="r" b="b"/>
              <a:pathLst>
                <a:path w="13004800" h="2636506">
                  <a:moveTo>
                    <a:pt x="0" y="0"/>
                  </a:moveTo>
                  <a:lnTo>
                    <a:pt x="13004800" y="0"/>
                  </a:lnTo>
                  <a:lnTo>
                    <a:pt x="13004800" y="2636506"/>
                  </a:lnTo>
                  <a:lnTo>
                    <a:pt x="0" y="2636506"/>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2021840"/>
            <a:ext cx="8839200" cy="4836160"/>
          </a:xfrm>
          <a:prstGeom prst="rect">
            <a:avLst/>
          </a:prstGeom>
        </p:spPr>
        <p:txBody>
          <a:bodyPr lIns="0" tIns="0" rIns="0" bIns="0" rtlCol="0" anchor="t">
            <a:spAutoFit/>
          </a:bodyPr>
          <a:lstStyle/>
          <a:p>
            <a:pPr marL="344695" lvl="3" indent="-86174" algn="l">
              <a:lnSpc>
                <a:spcPts val="3840"/>
              </a:lnSpc>
              <a:buFont typeface="Arial"/>
              <a:buChar char="•"/>
            </a:pPr>
            <a:r>
              <a:rPr lang="en-US" sz="2559" spc="37">
                <a:solidFill>
                  <a:srgbClr val="595959"/>
                </a:solidFill>
                <a:latin typeface="Montserrat"/>
              </a:rPr>
              <a:t>Estimated number of Internet “host sites” at 1/1/22: </a:t>
            </a:r>
          </a:p>
          <a:p>
            <a:pPr marL="344695" lvl="3" indent="-86174" algn="l">
              <a:lnSpc>
                <a:spcPts val="3840"/>
              </a:lnSpc>
              <a:buFont typeface="Arial"/>
              <a:buChar char="•"/>
            </a:pPr>
            <a:r>
              <a:rPr lang="en-US" sz="2559" spc="37">
                <a:solidFill>
                  <a:srgbClr val="595959"/>
                </a:solidFill>
                <a:latin typeface="Montserrat"/>
              </a:rPr>
              <a:t>8+ billion (approximately); (about 6 billion in the USA). </a:t>
            </a:r>
          </a:p>
          <a:p>
            <a:pPr marL="344695" lvl="3" indent="-86174" algn="l">
              <a:lnSpc>
                <a:spcPts val="3840"/>
              </a:lnSpc>
              <a:buFont typeface="Arial"/>
              <a:buChar char="•"/>
            </a:pPr>
            <a:r>
              <a:rPr lang="en-US" sz="2559" spc="37">
                <a:solidFill>
                  <a:srgbClr val="595959"/>
                </a:solidFill>
                <a:latin typeface="Montserrat"/>
              </a:rPr>
              <a:t>Largest number of hosts “per capita”:  Greenland, </a:t>
            </a:r>
          </a:p>
          <a:p>
            <a:pPr marL="344695" lvl="3" indent="-86174" algn="l">
              <a:lnSpc>
                <a:spcPts val="3840"/>
              </a:lnSpc>
              <a:buFont typeface="Arial"/>
              <a:buChar char="•"/>
            </a:pPr>
            <a:r>
              <a:rPr lang="en-US" sz="2559" spc="37">
                <a:solidFill>
                  <a:srgbClr val="595959"/>
                </a:solidFill>
                <a:latin typeface="Montserrat"/>
              </a:rPr>
              <a:t>The Netherlands, Norway, Antigua/Barbuda, Iceland.</a:t>
            </a:r>
          </a:p>
          <a:p>
            <a:pPr marL="344695" lvl="3" indent="-86174" algn="l">
              <a:lnSpc>
                <a:spcPts val="3840"/>
              </a:lnSpc>
              <a:buFont typeface="Arial"/>
              <a:buChar char="•"/>
            </a:pPr>
            <a:r>
              <a:rPr lang="en-US" sz="2559" spc="37">
                <a:solidFill>
                  <a:srgbClr val="595959"/>
                </a:solidFill>
                <a:latin typeface="Montserrat"/>
              </a:rPr>
              <a:t>Estimated number of persons using the Internet at 1/1/22: 5.5 billion (298+ million users in USA; est. 1 Billion in China, at 01/1/22).</a:t>
            </a:r>
          </a:p>
          <a:p>
            <a:pPr marL="207423" lvl="3" indent="-51856" algn="l">
              <a:lnSpc>
                <a:spcPts val="3733"/>
              </a:lnSpc>
              <a:buFont typeface="Arial"/>
              <a:buChar char="•"/>
            </a:pPr>
            <a:r>
              <a:rPr lang="en-US" sz="1493" spc="22">
                <a:solidFill>
                  <a:srgbClr val="595959"/>
                </a:solidFill>
                <a:latin typeface="Montserrat"/>
              </a:rPr>
              <a:t>(</a:t>
            </a:r>
            <a:r>
              <a:rPr lang="en-US" sz="1493" spc="22">
                <a:solidFill>
                  <a:srgbClr val="595959"/>
                </a:solidFill>
                <a:latin typeface="Montserrat Italics"/>
              </a:rPr>
              <a:t>Source:  www.internetworldstats.com and “USA Today”)</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2</a:t>
            </a:r>
          </a:p>
        </p:txBody>
      </p:sp>
      <p:sp>
        <p:nvSpPr>
          <p:cNvPr id="12" name="TextBox 12"/>
          <p:cNvSpPr txBox="1"/>
          <p:nvPr/>
        </p:nvSpPr>
        <p:spPr>
          <a:xfrm>
            <a:off x="457200" y="492442"/>
            <a:ext cx="9296400" cy="1214437"/>
          </a:xfrm>
          <a:prstGeom prst="rect">
            <a:avLst/>
          </a:prstGeom>
        </p:spPr>
        <p:txBody>
          <a:bodyPr lIns="0" tIns="0" rIns="0" bIns="0" rtlCol="0" anchor="t">
            <a:spAutoFit/>
          </a:bodyPr>
          <a:lstStyle/>
          <a:p>
            <a:pPr algn="l">
              <a:lnSpc>
                <a:spcPts val="5631"/>
              </a:lnSpc>
            </a:pPr>
            <a:r>
              <a:rPr lang="en-US" sz="4693" spc="69">
                <a:solidFill>
                  <a:srgbClr val="FFFFFF"/>
                </a:solidFill>
                <a:latin typeface="Montserrat"/>
              </a:rPr>
              <a:t>The Dramatic Rise of E-Business</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1935480"/>
            <a:ext cx="8839200" cy="4597400"/>
          </a:xfrm>
          <a:prstGeom prst="rect">
            <a:avLst/>
          </a:prstGeom>
        </p:spPr>
        <p:txBody>
          <a:bodyPr lIns="0" tIns="0" rIns="0" bIns="0" rtlCol="0" anchor="t">
            <a:spAutoFit/>
          </a:bodyPr>
          <a:lstStyle/>
          <a:p>
            <a:pPr marL="329455" lvl="1" indent="-164727" algn="l">
              <a:lnSpc>
                <a:spcPts val="3071"/>
              </a:lnSpc>
              <a:buFont typeface="Arial"/>
              <a:buChar char="•"/>
            </a:pPr>
            <a:r>
              <a:rPr lang="en-US" sz="2559" spc="37">
                <a:solidFill>
                  <a:srgbClr val="595959"/>
                </a:solidFill>
                <a:latin typeface="Montserrat"/>
              </a:rPr>
              <a:t>Breach of confidentiality/privacy (liability for ID theft </a:t>
            </a:r>
          </a:p>
          <a:p>
            <a:pPr marL="329455" lvl="1" indent="-164727" algn="l">
              <a:lnSpc>
                <a:spcPts val="3071"/>
              </a:lnSpc>
              <a:buFont typeface="Arial"/>
              <a:buChar char="•"/>
            </a:pPr>
            <a:r>
              <a:rPr lang="en-US" sz="2559" spc="37">
                <a:solidFill>
                  <a:srgbClr val="595959"/>
                </a:solidFill>
                <a:latin typeface="Montserrat"/>
              </a:rPr>
              <a:t>fits here);</a:t>
            </a:r>
          </a:p>
          <a:p>
            <a:pPr marL="329455" lvl="1" indent="-164727" algn="l">
              <a:lnSpc>
                <a:spcPts val="3071"/>
              </a:lnSpc>
              <a:buFont typeface="Arial"/>
              <a:buChar char="•"/>
            </a:pPr>
            <a:r>
              <a:rPr lang="en-US" sz="2559" spc="37">
                <a:solidFill>
                  <a:srgbClr val="595959"/>
                </a:solidFill>
                <a:latin typeface="Montserrat"/>
              </a:rPr>
              <a:t>Gaining unauthorized access to internal information;</a:t>
            </a:r>
          </a:p>
          <a:p>
            <a:pPr marL="329455" lvl="1" indent="-164727" algn="l">
              <a:lnSpc>
                <a:spcPts val="3071"/>
              </a:lnSpc>
              <a:buFont typeface="Arial"/>
              <a:buChar char="•"/>
            </a:pPr>
            <a:r>
              <a:rPr lang="en-US" sz="2559" spc="37">
                <a:solidFill>
                  <a:srgbClr val="595959"/>
                </a:solidFill>
                <a:latin typeface="Montserrat"/>
              </a:rPr>
              <a:t>Failure/inability of IT security to prevent unauthorized access (a general allegation by plaintiff attorneys);</a:t>
            </a:r>
          </a:p>
          <a:p>
            <a:pPr marL="329455" lvl="1" indent="-164727" algn="l">
              <a:lnSpc>
                <a:spcPts val="3071"/>
              </a:lnSpc>
              <a:buFont typeface="Arial"/>
              <a:buChar char="•"/>
            </a:pPr>
            <a:r>
              <a:rPr lang="en-US" sz="2559" spc="37">
                <a:solidFill>
                  <a:srgbClr val="595959"/>
                </a:solidFill>
                <a:latin typeface="Montserrat"/>
              </a:rPr>
              <a:t>Intellectual property infringement (most cyber liability policies will address </a:t>
            </a:r>
            <a:r>
              <a:rPr lang="en-US" sz="2559" u="sng" spc="37">
                <a:solidFill>
                  <a:srgbClr val="595959"/>
                </a:solidFill>
                <a:latin typeface="Montserrat Italics"/>
              </a:rPr>
              <a:t>media-related</a:t>
            </a:r>
            <a:r>
              <a:rPr lang="en-US" sz="2559" spc="37">
                <a:solidFill>
                  <a:srgbClr val="595959"/>
                </a:solidFill>
                <a:latin typeface="Montserrat"/>
              </a:rPr>
              <a:t> copyright and trademark, but not patent, and likely not trade secret infringement exposures);</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20</a:t>
            </a:r>
          </a:p>
        </p:txBody>
      </p:sp>
      <p:sp>
        <p:nvSpPr>
          <p:cNvPr id="12" name="TextBox 12"/>
          <p:cNvSpPr txBox="1"/>
          <p:nvPr/>
        </p:nvSpPr>
        <p:spPr>
          <a:xfrm>
            <a:off x="457200" y="492442"/>
            <a:ext cx="9296400" cy="1214437"/>
          </a:xfrm>
          <a:prstGeom prst="rect">
            <a:avLst/>
          </a:prstGeom>
        </p:spPr>
        <p:txBody>
          <a:bodyPr lIns="0" tIns="0" rIns="0" bIns="0" rtlCol="0" anchor="t">
            <a:spAutoFit/>
          </a:bodyPr>
          <a:lstStyle/>
          <a:p>
            <a:pPr algn="l">
              <a:lnSpc>
                <a:spcPts val="4608"/>
              </a:lnSpc>
            </a:pPr>
            <a:r>
              <a:rPr lang="en-US" sz="3840" spc="56">
                <a:solidFill>
                  <a:srgbClr val="FFFFFF"/>
                </a:solidFill>
                <a:latin typeface="Montserrat"/>
              </a:rPr>
              <a:t>Third Party Exposures (“Cyber Liability”)</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294640" y="1925954"/>
            <a:ext cx="9245600" cy="4786418"/>
          </a:xfrm>
          <a:prstGeom prst="rect">
            <a:avLst/>
          </a:prstGeom>
        </p:spPr>
        <p:txBody>
          <a:bodyPr lIns="0" tIns="0" rIns="0" bIns="0" rtlCol="0" anchor="t">
            <a:spAutoFit/>
          </a:bodyPr>
          <a:lstStyle/>
          <a:p>
            <a:pPr marL="302000" lvl="1" indent="-151000" algn="l">
              <a:lnSpc>
                <a:spcPts val="2815"/>
              </a:lnSpc>
              <a:buFont typeface="Arial"/>
              <a:buChar char="•"/>
            </a:pPr>
            <a:r>
              <a:rPr lang="en-US" sz="2346" spc="34">
                <a:solidFill>
                  <a:srgbClr val="595959"/>
                </a:solidFill>
                <a:latin typeface="Montserrat"/>
              </a:rPr>
              <a:t>Liability for virus-related damage;</a:t>
            </a:r>
          </a:p>
          <a:p>
            <a:pPr marL="302000" lvl="1" indent="-151000" algn="l">
              <a:lnSpc>
                <a:spcPts val="2815"/>
              </a:lnSpc>
              <a:buFont typeface="Arial"/>
              <a:buChar char="•"/>
            </a:pPr>
            <a:r>
              <a:rPr lang="en-US" sz="2346" spc="34">
                <a:solidFill>
                  <a:srgbClr val="595959"/>
                </a:solidFill>
                <a:latin typeface="Montserrat"/>
              </a:rPr>
              <a:t>Defamation and other personal injury (e-mail and social media);</a:t>
            </a:r>
          </a:p>
          <a:p>
            <a:pPr marL="302000" lvl="1" indent="-151000" algn="l">
              <a:lnSpc>
                <a:spcPts val="2815"/>
              </a:lnSpc>
              <a:buFont typeface="Arial"/>
              <a:buChar char="•"/>
            </a:pPr>
            <a:r>
              <a:rPr lang="en-US" sz="2346" spc="34">
                <a:solidFill>
                  <a:srgbClr val="595959"/>
                </a:solidFill>
                <a:latin typeface="Montserrat"/>
              </a:rPr>
              <a:t>Media/Advertising liability;</a:t>
            </a:r>
          </a:p>
          <a:p>
            <a:pPr marL="302000" lvl="1" indent="-151000" algn="l">
              <a:lnSpc>
                <a:spcPts val="2815"/>
              </a:lnSpc>
              <a:buFont typeface="Arial"/>
              <a:buChar char="•"/>
            </a:pPr>
            <a:r>
              <a:rPr lang="en-US" sz="2346" spc="34">
                <a:solidFill>
                  <a:srgbClr val="595959"/>
                </a:solidFill>
                <a:latin typeface="Montserrat"/>
              </a:rPr>
              <a:t>“Credit injury” (as a result of defamation, improper reporting, etc.);</a:t>
            </a:r>
          </a:p>
          <a:p>
            <a:pPr marL="302000" lvl="1" indent="-151000" algn="l">
              <a:lnSpc>
                <a:spcPts val="2815"/>
              </a:lnSpc>
              <a:buFont typeface="Arial"/>
              <a:buChar char="•"/>
            </a:pPr>
            <a:r>
              <a:rPr lang="en-US" sz="2346" spc="34">
                <a:solidFill>
                  <a:srgbClr val="595959"/>
                </a:solidFill>
                <a:latin typeface="Montserrat"/>
              </a:rPr>
              <a:t>Software development/performance (“Technology E+O”).  Do not confuse with “cyber”, although some insurers combine both coverages in a single policy;</a:t>
            </a:r>
          </a:p>
          <a:p>
            <a:pPr marL="302000" lvl="1" indent="-151000" algn="l">
              <a:lnSpc>
                <a:spcPts val="2815"/>
              </a:lnSpc>
              <a:buFont typeface="Arial"/>
              <a:buChar char="•"/>
            </a:pPr>
            <a:r>
              <a:rPr lang="en-US" sz="2346" spc="34">
                <a:solidFill>
                  <a:srgbClr val="595959"/>
                </a:solidFill>
                <a:latin typeface="Montserrat"/>
              </a:rPr>
              <a:t>Sharing user information – big exposure!</a:t>
            </a:r>
          </a:p>
          <a:p>
            <a:pPr marL="302000" lvl="1" indent="-151000" algn="l">
              <a:lnSpc>
                <a:spcPts val="2815"/>
              </a:lnSpc>
              <a:buFont typeface="Arial"/>
              <a:buChar char="•"/>
            </a:pPr>
            <a:r>
              <a:rPr lang="en-US" sz="2346" spc="34">
                <a:solidFill>
                  <a:srgbClr val="595959"/>
                </a:solidFill>
                <a:latin typeface="Montserrat"/>
              </a:rPr>
              <a:t>Where is commercial insurance coverage for “Breach of Privacy”??</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21</a:t>
            </a:r>
          </a:p>
        </p:txBody>
      </p:sp>
      <p:sp>
        <p:nvSpPr>
          <p:cNvPr id="12" name="TextBox 12"/>
          <p:cNvSpPr txBox="1"/>
          <p:nvPr/>
        </p:nvSpPr>
        <p:spPr>
          <a:xfrm>
            <a:off x="457200" y="492442"/>
            <a:ext cx="9296400" cy="1214437"/>
          </a:xfrm>
          <a:prstGeom prst="rect">
            <a:avLst/>
          </a:prstGeom>
        </p:spPr>
        <p:txBody>
          <a:bodyPr lIns="0" tIns="0" rIns="0" bIns="0" rtlCol="0" anchor="t">
            <a:spAutoFit/>
          </a:bodyPr>
          <a:lstStyle/>
          <a:p>
            <a:pPr algn="l">
              <a:lnSpc>
                <a:spcPts val="4608"/>
              </a:lnSpc>
            </a:pPr>
            <a:r>
              <a:rPr lang="en-US" sz="3840" spc="56">
                <a:solidFill>
                  <a:srgbClr val="FFFFFF"/>
                </a:solidFill>
                <a:latin typeface="Montserrat"/>
              </a:rPr>
              <a:t>Third Party Exposures (“Cyber Liability”)</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967685"/>
            <a:chOff x="0" y="0"/>
            <a:chExt cx="13004800" cy="2623580"/>
          </a:xfrm>
        </p:grpSpPr>
        <p:sp>
          <p:nvSpPr>
            <p:cNvPr id="3" name="Freeform 3"/>
            <p:cNvSpPr/>
            <p:nvPr/>
          </p:nvSpPr>
          <p:spPr>
            <a:xfrm>
              <a:off x="0" y="0"/>
              <a:ext cx="13004800" cy="2623580"/>
            </a:xfrm>
            <a:custGeom>
              <a:avLst/>
              <a:gdLst/>
              <a:ahLst/>
              <a:cxnLst/>
              <a:rect l="l" t="t" r="r" b="b"/>
              <a:pathLst>
                <a:path w="13004800" h="2623580">
                  <a:moveTo>
                    <a:pt x="0" y="0"/>
                  </a:moveTo>
                  <a:lnTo>
                    <a:pt x="13004800" y="0"/>
                  </a:lnTo>
                  <a:lnTo>
                    <a:pt x="13004800" y="2623580"/>
                  </a:lnTo>
                  <a:lnTo>
                    <a:pt x="0" y="262358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22</a:t>
            </a:r>
          </a:p>
        </p:txBody>
      </p:sp>
      <p:sp>
        <p:nvSpPr>
          <p:cNvPr id="11" name="TextBox 11"/>
          <p:cNvSpPr txBox="1"/>
          <p:nvPr/>
        </p:nvSpPr>
        <p:spPr>
          <a:xfrm>
            <a:off x="457200" y="492442"/>
            <a:ext cx="9296400" cy="1214437"/>
          </a:xfrm>
          <a:prstGeom prst="rect">
            <a:avLst/>
          </a:prstGeom>
        </p:spPr>
        <p:txBody>
          <a:bodyPr lIns="0" tIns="0" rIns="0" bIns="0" rtlCol="0" anchor="t">
            <a:spAutoFit/>
          </a:bodyPr>
          <a:lstStyle/>
          <a:p>
            <a:pPr algn="l">
              <a:lnSpc>
                <a:spcPts val="5631"/>
              </a:lnSpc>
            </a:pPr>
            <a:r>
              <a:rPr lang="en-US" sz="4693" spc="69">
                <a:solidFill>
                  <a:srgbClr val="FFFFFF"/>
                </a:solidFill>
                <a:latin typeface="Montserrat"/>
              </a:rPr>
              <a:t>Potential E-Business Exposures</a:t>
            </a:r>
          </a:p>
        </p:txBody>
      </p:sp>
      <p:graphicFrame>
        <p:nvGraphicFramePr>
          <p:cNvPr id="12" name="Table 12"/>
          <p:cNvGraphicFramePr>
            <a:graphicFrameLocks noGrp="1"/>
          </p:cNvGraphicFramePr>
          <p:nvPr>
            <p:extLst>
              <p:ext uri="{D42A27DB-BD31-4B8C-83A1-F6EECF244321}">
                <p14:modId xmlns:p14="http://schemas.microsoft.com/office/powerpoint/2010/main" val="2082722458"/>
              </p:ext>
            </p:extLst>
          </p:nvPr>
        </p:nvGraphicFramePr>
        <p:xfrm>
          <a:off x="304800" y="2017183"/>
          <a:ext cx="9260870" cy="5014214"/>
        </p:xfrm>
        <a:graphic>
          <a:graphicData uri="http://schemas.openxmlformats.org/drawingml/2006/table">
            <a:tbl>
              <a:tblPr/>
              <a:tblGrid>
                <a:gridCol w="2657135">
                  <a:extLst>
                    <a:ext uri="{9D8B030D-6E8A-4147-A177-3AD203B41FA5}">
                      <a16:colId xmlns:a16="http://schemas.microsoft.com/office/drawing/2014/main" xmlns="" val="20000"/>
                    </a:ext>
                  </a:extLst>
                </a:gridCol>
                <a:gridCol w="2591256">
                  <a:extLst>
                    <a:ext uri="{9D8B030D-6E8A-4147-A177-3AD203B41FA5}">
                      <a16:colId xmlns:a16="http://schemas.microsoft.com/office/drawing/2014/main" xmlns="" val="20001"/>
                    </a:ext>
                  </a:extLst>
                </a:gridCol>
                <a:gridCol w="4012479">
                  <a:extLst>
                    <a:ext uri="{9D8B030D-6E8A-4147-A177-3AD203B41FA5}">
                      <a16:colId xmlns:a16="http://schemas.microsoft.com/office/drawing/2014/main" xmlns="" val="20002"/>
                    </a:ext>
                  </a:extLst>
                </a:gridCol>
              </a:tblGrid>
              <a:tr h="950574">
                <a:tc>
                  <a:txBody>
                    <a:bodyPr/>
                    <a:lstStyle/>
                    <a:p>
                      <a:pPr algn="l">
                        <a:defRPr/>
                      </a:pPr>
                      <a:r>
                        <a:rPr lang="en-US"/>
                        <a:t>First Party</a:t>
                      </a:r>
                    </a:p>
                    <a:p>
                      <a:r>
                        <a:rPr lang="en-US" sz="1279" spc="18">
                          <a:solidFill>
                            <a:srgbClr val="FFFFFF"/>
                          </a:solidFill>
                          <a:latin typeface="Montserrat Italics"/>
                        </a:rPr>
                        <a:t>(interruption in online activities)</a:t>
                      </a:r>
                    </a:p>
                  </a:txBody>
                  <a:tcPr>
                    <a:lnL w="9525" cap="flat" cmpd="sng" algn="ctr">
                      <a:solidFill>
                        <a:srgbClr val="284722"/>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284722"/>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F7F7F"/>
                    </a:solidFill>
                  </a:tcPr>
                </a:tc>
                <a:tc>
                  <a:txBody>
                    <a:bodyPr/>
                    <a:lstStyle/>
                    <a:p>
                      <a:pPr algn="l">
                        <a:defRPr/>
                      </a:pPr>
                      <a:r>
                        <a:rPr lang="en-US"/>
                        <a:t>Third Party</a:t>
                      </a:r>
                    </a:p>
                    <a:p>
                      <a:r>
                        <a:rPr lang="en-US" sz="1279" spc="18">
                          <a:solidFill>
                            <a:srgbClr val="FFFFFF"/>
                          </a:solidFill>
                          <a:latin typeface="Montserrat Italics"/>
                        </a:rPr>
                        <a:t>(That for which suits may be brought)</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284722"/>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B0F0"/>
                    </a:solidFill>
                  </a:tcPr>
                </a:tc>
                <a:tc>
                  <a:txBody>
                    <a:bodyPr/>
                    <a:lstStyle/>
                    <a:p>
                      <a:pPr algn="l">
                        <a:defRPr/>
                      </a:pPr>
                      <a:r>
                        <a:rPr lang="en-US" sz="2986" spc="44">
                          <a:solidFill>
                            <a:srgbClr val="FFFFFF"/>
                          </a:solidFill>
                          <a:latin typeface="Montserrat"/>
                        </a:rPr>
                        <a:t>Notification, Crisis Mgmt and Misc.</a:t>
                      </a:r>
                      <a:endParaRPr lang="en-US" sz="1100"/>
                    </a:p>
                  </a:txBody>
                  <a:tcPr>
                    <a:lnL w="9525" cap="flat" cmpd="sng" algn="ctr">
                      <a:solidFill>
                        <a:srgbClr val="FFFFFF"/>
                      </a:solidFill>
                      <a:prstDash val="solid"/>
                      <a:round/>
                      <a:headEnd type="none" w="med" len="med"/>
                      <a:tailEnd type="none" w="med" len="med"/>
                    </a:lnL>
                    <a:lnR w="9525" cap="flat" cmpd="sng" algn="ctr">
                      <a:solidFill>
                        <a:srgbClr val="284722"/>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5596"/>
                    </a:solidFill>
                  </a:tcPr>
                </a:tc>
                <a:extLst>
                  <a:ext uri="{0D108BD9-81ED-4DB2-BD59-A6C34878D82A}">
                    <a16:rowId xmlns:a16="http://schemas.microsoft.com/office/drawing/2014/main" xmlns="" val="10000"/>
                  </a:ext>
                </a:extLst>
              </a:tr>
              <a:tr h="717210">
                <a:tc>
                  <a:txBody>
                    <a:bodyPr/>
                    <a:lstStyle/>
                    <a:p>
                      <a:pPr algn="l">
                        <a:defRPr/>
                      </a:pPr>
                      <a:r>
                        <a:rPr lang="en-US"/>
                        <a:t>Virus</a:t>
                      </a:r>
                    </a:p>
                    <a:p>
                      <a:r>
                        <a:rPr lang="en-US" sz="1279" spc="18">
                          <a:solidFill>
                            <a:srgbClr val="FFFFFF"/>
                          </a:solidFill>
                          <a:latin typeface="Montserrat Italics"/>
                        </a:rPr>
                        <a:t>(which damages intangible property)</a:t>
                      </a:r>
                    </a:p>
                  </a:txBody>
                  <a:tcPr>
                    <a:lnL w="9525" cap="flat" cmpd="sng" algn="ctr">
                      <a:solidFill>
                        <a:srgbClr val="284722"/>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F7F7F"/>
                    </a:solidFill>
                  </a:tcPr>
                </a:tc>
                <a:tc>
                  <a:txBody>
                    <a:bodyPr/>
                    <a:lstStyle/>
                    <a:p>
                      <a:pPr algn="l">
                        <a:defRPr/>
                      </a:pPr>
                      <a:r>
                        <a:rPr lang="en-US"/>
                        <a:t>Virus</a:t>
                      </a:r>
                    </a:p>
                    <a:p>
                      <a:r>
                        <a:rPr lang="en-US" sz="1279" spc="18">
                          <a:solidFill>
                            <a:srgbClr val="FFFFFF"/>
                          </a:solidFill>
                          <a:latin typeface="Montserrat Italics"/>
                        </a:rPr>
                        <a:t>(Traceable to insured)</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F0"/>
                    </a:solidFill>
                  </a:tcPr>
                </a:tc>
                <a:tc>
                  <a:txBody>
                    <a:bodyPr/>
                    <a:lstStyle/>
                    <a:p>
                      <a:pPr algn="l">
                        <a:defRPr/>
                      </a:pPr>
                      <a:r>
                        <a:rPr lang="en-US" sz="2986" spc="44">
                          <a:solidFill>
                            <a:srgbClr val="FFFFFF"/>
                          </a:solidFill>
                          <a:latin typeface="Montserrat"/>
                        </a:rPr>
                        <a:t>Exposures</a:t>
                      </a:r>
                      <a:endParaRPr lang="en-US" sz="1100"/>
                    </a:p>
                  </a:txBody>
                  <a:tcPr>
                    <a:lnL w="9525" cap="flat" cmpd="sng" algn="ctr">
                      <a:solidFill>
                        <a:srgbClr val="FFFFFF"/>
                      </a:solidFill>
                      <a:prstDash val="solid"/>
                      <a:round/>
                      <a:headEnd type="none" w="med" len="med"/>
                      <a:tailEnd type="none" w="med" len="med"/>
                    </a:lnL>
                    <a:lnR w="9525" cap="flat" cmpd="sng" algn="ctr">
                      <a:solidFill>
                        <a:srgbClr val="284722"/>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5596"/>
                    </a:solidFill>
                  </a:tcPr>
                </a:tc>
                <a:extLst>
                  <a:ext uri="{0D108BD9-81ED-4DB2-BD59-A6C34878D82A}">
                    <a16:rowId xmlns:a16="http://schemas.microsoft.com/office/drawing/2014/main" xmlns="" val="10001"/>
                  </a:ext>
                </a:extLst>
              </a:tr>
              <a:tr h="3091355">
                <a:tc>
                  <a:txBody>
                    <a:bodyPr/>
                    <a:lstStyle/>
                    <a:p>
                      <a:pPr algn="l">
                        <a:defRPr/>
                      </a:pPr>
                      <a:r>
                        <a:rPr lang="en-US"/>
                        <a:t>Interruption in online earnings stream (“virtual business interruption”) </a:t>
                      </a:r>
                    </a:p>
                    <a:p>
                      <a:r>
                        <a:rPr lang="en-US"/>
                        <a:t>Related extra expense</a:t>
                      </a:r>
                    </a:p>
                    <a:p>
                      <a:r>
                        <a:rPr lang="en-US"/>
                        <a:t>Web site damage (requiring restoration)</a:t>
                      </a:r>
                    </a:p>
                    <a:p>
                      <a:r>
                        <a:rPr lang="en-US"/>
                        <a:t>Digital asset restoration services</a:t>
                      </a:r>
                    </a:p>
                    <a:p>
                      <a:r>
                        <a:rPr lang="en-US"/>
                        <a:t>Computer facilitated extortion</a:t>
                      </a:r>
                    </a:p>
                    <a:p>
                      <a:r>
                        <a:rPr lang="en-US" sz="1279" spc="18">
                          <a:solidFill>
                            <a:srgbClr val="595959"/>
                          </a:solidFill>
                          <a:latin typeface="Montserrat"/>
                        </a:rPr>
                        <a:t>Computer restoration expenses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284722"/>
                      </a:solidFill>
                      <a:prstDash val="solid"/>
                      <a:round/>
                      <a:headEnd type="none" w="med" len="med"/>
                      <a:tailEnd type="none" w="med" len="med"/>
                    </a:lnB>
                    <a:solidFill>
                      <a:srgbClr val="FFFFFF"/>
                    </a:solidFill>
                  </a:tcPr>
                </a:tc>
                <a:tc>
                  <a:txBody>
                    <a:bodyPr/>
                    <a:lstStyle/>
                    <a:p>
                      <a:pPr algn="l">
                        <a:defRPr/>
                      </a:pPr>
                      <a:r>
                        <a:rPr lang="en-US" dirty="0"/>
                        <a:t>Breach of privacy/confidentiality</a:t>
                      </a:r>
                    </a:p>
                    <a:p>
                      <a:r>
                        <a:rPr lang="en-US" dirty="0"/>
                        <a:t>Personal injury (email)</a:t>
                      </a:r>
                    </a:p>
                    <a:p>
                      <a:r>
                        <a:rPr lang="en-US" dirty="0"/>
                        <a:t>Unauthorized access</a:t>
                      </a:r>
                    </a:p>
                    <a:p>
                      <a:r>
                        <a:rPr lang="en-US" dirty="0"/>
                        <a:t>Failure of IT security to </a:t>
                      </a:r>
                    </a:p>
                    <a:p>
                      <a:r>
                        <a:rPr lang="en-US" dirty="0"/>
                        <a:t>prevent access</a:t>
                      </a:r>
                    </a:p>
                    <a:p>
                      <a:r>
                        <a:rPr lang="en-US" dirty="0"/>
                        <a:t>E&amp;O (varies greatly by insurer)</a:t>
                      </a:r>
                    </a:p>
                    <a:p>
                      <a:r>
                        <a:rPr lang="en-US" dirty="0"/>
                        <a:t>E-theft (intangible property)</a:t>
                      </a:r>
                    </a:p>
                    <a:p>
                      <a:r>
                        <a:rPr lang="en-US" sz="1386" spc="20" dirty="0">
                          <a:solidFill>
                            <a:srgbClr val="595959"/>
                          </a:solidFill>
                          <a:latin typeface="Montserrat"/>
                        </a:rPr>
                        <a:t>Defamation/Advertising Liability</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defRPr/>
                      </a:pPr>
                      <a:r>
                        <a:rPr lang="en-US" dirty="0"/>
                        <a:t>Payment Card Industry (“PCI” fines/penalties)</a:t>
                      </a:r>
                    </a:p>
                    <a:p>
                      <a:r>
                        <a:rPr lang="en-US" dirty="0"/>
                        <a:t>Forensic-related expenses;;</a:t>
                      </a:r>
                    </a:p>
                    <a:p>
                      <a:r>
                        <a:rPr lang="en-US" dirty="0"/>
                        <a:t>Notification Costs expenses;</a:t>
                      </a:r>
                    </a:p>
                    <a:p>
                      <a:r>
                        <a:rPr lang="en-US" dirty="0"/>
                        <a:t>Social Engineering Fraud (many insurers handle under Crime);</a:t>
                      </a:r>
                    </a:p>
                    <a:p>
                      <a:r>
                        <a:rPr lang="en-US" sz="1386" spc="20" dirty="0" err="1">
                          <a:solidFill>
                            <a:srgbClr val="595959"/>
                          </a:solidFill>
                          <a:latin typeface="Montserrat"/>
                        </a:rPr>
                        <a:t>Ransomeware</a:t>
                      </a:r>
                      <a:r>
                        <a:rPr lang="en-US" sz="1386" spc="20" dirty="0">
                          <a:solidFill>
                            <a:srgbClr val="595959"/>
                          </a:solidFill>
                          <a:latin typeface="Montserrat"/>
                        </a:rPr>
                        <a:t> </a:t>
                      </a:r>
                      <a:r>
                        <a:rPr lang="en-US" sz="1386" spc="20" dirty="0" err="1">
                          <a:solidFill>
                            <a:srgbClr val="595959"/>
                          </a:solidFill>
                          <a:latin typeface="Montserrat"/>
                        </a:rPr>
                        <a:t>End’t</a:t>
                      </a:r>
                      <a:r>
                        <a:rPr lang="en-US" sz="1386" spc="20" dirty="0">
                          <a:solidFill>
                            <a:srgbClr val="595959"/>
                          </a:solidFill>
                          <a:latin typeface="Montserrat"/>
                        </a:rPr>
                        <a:t>. (or, cyber extortion).</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284722"/>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bl>
          </a:graphicData>
        </a:graphic>
      </p:graphicFrame>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23</a:t>
            </a:r>
          </a:p>
        </p:txBody>
      </p:sp>
      <p:sp>
        <p:nvSpPr>
          <p:cNvPr id="11" name="TextBox 11"/>
          <p:cNvSpPr txBox="1"/>
          <p:nvPr/>
        </p:nvSpPr>
        <p:spPr>
          <a:xfrm>
            <a:off x="457200" y="501967"/>
            <a:ext cx="9296400" cy="1204912"/>
          </a:xfrm>
          <a:prstGeom prst="rect">
            <a:avLst/>
          </a:prstGeom>
        </p:spPr>
        <p:txBody>
          <a:bodyPr lIns="0" tIns="0" rIns="0" bIns="0" rtlCol="0" anchor="t">
            <a:spAutoFit/>
          </a:bodyPr>
          <a:lstStyle/>
          <a:p>
            <a:pPr algn="ctr">
              <a:lnSpc>
                <a:spcPts val="4095"/>
              </a:lnSpc>
            </a:pPr>
            <a:r>
              <a:rPr lang="en-US" sz="3413" spc="50">
                <a:solidFill>
                  <a:srgbClr val="FFFFFF"/>
                </a:solidFill>
                <a:latin typeface="Montserrat"/>
              </a:rPr>
              <a:t>Cyber Exposure Effect </a:t>
            </a:r>
          </a:p>
          <a:p>
            <a:pPr algn="ctr">
              <a:lnSpc>
                <a:spcPts val="4095"/>
              </a:lnSpc>
            </a:pPr>
            <a:r>
              <a:rPr lang="en-US" sz="3413" spc="50">
                <a:solidFill>
                  <a:srgbClr val="FFFFFF"/>
                </a:solidFill>
                <a:latin typeface="Montserrat"/>
              </a:rPr>
              <a:t>on other Insurance Coverages</a:t>
            </a:r>
          </a:p>
        </p:txBody>
      </p:sp>
      <p:sp>
        <p:nvSpPr>
          <p:cNvPr id="12" name="TextBox 12"/>
          <p:cNvSpPr txBox="1"/>
          <p:nvPr/>
        </p:nvSpPr>
        <p:spPr>
          <a:xfrm>
            <a:off x="294640" y="1935480"/>
            <a:ext cx="9164320" cy="4922520"/>
          </a:xfrm>
          <a:prstGeom prst="rect">
            <a:avLst/>
          </a:prstGeom>
        </p:spPr>
        <p:txBody>
          <a:bodyPr lIns="0" tIns="0" rIns="0" bIns="0" rtlCol="0" anchor="t">
            <a:spAutoFit/>
          </a:bodyPr>
          <a:lstStyle/>
          <a:p>
            <a:pPr marL="260818" lvl="1" indent="-130409" algn="l">
              <a:lnSpc>
                <a:spcPts val="2431"/>
              </a:lnSpc>
              <a:buFont typeface="Arial"/>
              <a:buChar char="•"/>
            </a:pPr>
            <a:r>
              <a:rPr lang="en-US" sz="2026" spc="30">
                <a:solidFill>
                  <a:srgbClr val="595959"/>
                </a:solidFill>
                <a:latin typeface="Montserrat"/>
              </a:rPr>
              <a:t>Boomerang to D+O Insurance (cyber security and insurance is a governance function).  Understand “silent cyber” exposure??;</a:t>
            </a:r>
          </a:p>
          <a:p>
            <a:pPr marL="260818" lvl="1" indent="-130409" algn="l">
              <a:lnSpc>
                <a:spcPts val="2431"/>
              </a:lnSpc>
              <a:buFont typeface="Arial"/>
              <a:buChar char="•"/>
            </a:pPr>
            <a:r>
              <a:rPr lang="en-US" sz="2026" spc="30">
                <a:solidFill>
                  <a:srgbClr val="595959"/>
                </a:solidFill>
                <a:latin typeface="Montserrat"/>
              </a:rPr>
              <a:t>Overlap with basic CGL insurance (definition of “personal injury”), and maybe, EPLI.  What about Fiduciary Liability??;</a:t>
            </a:r>
          </a:p>
          <a:p>
            <a:pPr marL="260818" lvl="1" indent="-130409" algn="l">
              <a:lnSpc>
                <a:spcPts val="2431"/>
              </a:lnSpc>
              <a:buFont typeface="Arial"/>
              <a:buChar char="•"/>
            </a:pPr>
            <a:r>
              <a:rPr lang="en-US" sz="2026" spc="30">
                <a:solidFill>
                  <a:srgbClr val="595959"/>
                </a:solidFill>
                <a:latin typeface="Montserrat"/>
              </a:rPr>
              <a:t>Coordination with Errors + Omissions coverage:</a:t>
            </a:r>
          </a:p>
          <a:p>
            <a:pPr marL="626578" lvl="1" indent="-313289" algn="l">
              <a:lnSpc>
                <a:spcPts val="2431"/>
              </a:lnSpc>
              <a:buFont typeface="Arial"/>
              <a:buChar char="•"/>
            </a:pPr>
            <a:r>
              <a:rPr lang="en-US" sz="2026" spc="30">
                <a:solidFill>
                  <a:srgbClr val="595959"/>
                </a:solidFill>
                <a:latin typeface="Montserrat"/>
              </a:rPr>
              <a:t>Description of services covered vs. website info;  </a:t>
            </a:r>
          </a:p>
          <a:p>
            <a:pPr marL="626578" lvl="1" indent="-313289" algn="l">
              <a:lnSpc>
                <a:spcPts val="2431"/>
              </a:lnSpc>
              <a:buFont typeface="Arial"/>
              <a:buChar char="•"/>
            </a:pPr>
            <a:r>
              <a:rPr lang="en-US" sz="2026" spc="30">
                <a:solidFill>
                  <a:srgbClr val="595959"/>
                </a:solidFill>
                <a:latin typeface="Montserrat"/>
              </a:rPr>
              <a:t>Are E+O and cyber combinable?</a:t>
            </a:r>
          </a:p>
          <a:p>
            <a:pPr marL="260818" lvl="1" indent="-130409" algn="l">
              <a:lnSpc>
                <a:spcPts val="2431"/>
              </a:lnSpc>
              <a:buFont typeface="Arial"/>
              <a:buChar char="•"/>
            </a:pPr>
            <a:r>
              <a:rPr lang="en-US" sz="2026" spc="30">
                <a:solidFill>
                  <a:srgbClr val="595959"/>
                </a:solidFill>
                <a:latin typeface="Montserrat"/>
              </a:rPr>
              <a:t>Overlap with Employee Dishonesty/Crime Insurance??</a:t>
            </a:r>
          </a:p>
          <a:p>
            <a:pPr marL="260818" lvl="1" indent="-130409" algn="l">
              <a:lnSpc>
                <a:spcPts val="2431"/>
              </a:lnSpc>
              <a:buFont typeface="Arial"/>
              <a:buChar char="•"/>
            </a:pPr>
            <a:r>
              <a:rPr lang="en-US" sz="2026" spc="30">
                <a:solidFill>
                  <a:srgbClr val="595959"/>
                </a:solidFill>
                <a:latin typeface="Montserrat"/>
              </a:rPr>
              <a:t>Any overlap with ID Theft Insurance (likely, no coverage for loss of money)?</a:t>
            </a:r>
          </a:p>
          <a:p>
            <a:pPr marL="260818" lvl="1" indent="-130409" algn="l">
              <a:lnSpc>
                <a:spcPts val="2431"/>
              </a:lnSpc>
              <a:buFont typeface="Arial"/>
              <a:buChar char="•"/>
            </a:pPr>
            <a:r>
              <a:rPr lang="en-US" sz="2026" spc="30">
                <a:solidFill>
                  <a:srgbClr val="595959"/>
                </a:solidFill>
                <a:latin typeface="Montserrat"/>
              </a:rPr>
              <a:t>Is cyber endorsement on Management Liability or other package policy as effective as monoline cyber insurance?</a:t>
            </a:r>
          </a:p>
          <a:p>
            <a:pPr marL="260818" lvl="1" indent="-130409" algn="l">
              <a:lnSpc>
                <a:spcPts val="2431"/>
              </a:lnSpc>
              <a:buFont typeface="Arial"/>
              <a:buChar char="•"/>
            </a:pPr>
            <a:r>
              <a:rPr lang="en-US" sz="2026" spc="30">
                <a:solidFill>
                  <a:srgbClr val="595959"/>
                </a:solidFill>
                <a:latin typeface="Montserrat"/>
              </a:rPr>
              <a:t>Website/app discrimination (“WCAG”) – avoid “Internet” exclusion under EPLI (and other policies, as well);</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24</a:t>
            </a:r>
          </a:p>
        </p:txBody>
      </p:sp>
      <p:sp>
        <p:nvSpPr>
          <p:cNvPr id="11" name="TextBox 11"/>
          <p:cNvSpPr txBox="1"/>
          <p:nvPr/>
        </p:nvSpPr>
        <p:spPr>
          <a:xfrm>
            <a:off x="213360" y="501967"/>
            <a:ext cx="9540240" cy="1204912"/>
          </a:xfrm>
          <a:prstGeom prst="rect">
            <a:avLst/>
          </a:prstGeom>
        </p:spPr>
        <p:txBody>
          <a:bodyPr lIns="0" tIns="0" rIns="0" bIns="0" rtlCol="0" anchor="t">
            <a:spAutoFit/>
          </a:bodyPr>
          <a:lstStyle/>
          <a:p>
            <a:pPr algn="l">
              <a:lnSpc>
                <a:spcPts val="4095"/>
              </a:lnSpc>
            </a:pPr>
            <a:r>
              <a:rPr lang="en-US" sz="3413" spc="50">
                <a:solidFill>
                  <a:srgbClr val="FFFFFF"/>
                </a:solidFill>
                <a:latin typeface="Montserrat"/>
              </a:rPr>
              <a:t>Cyber Claims and Insurance Related Resources</a:t>
            </a:r>
          </a:p>
        </p:txBody>
      </p:sp>
      <p:sp>
        <p:nvSpPr>
          <p:cNvPr id="12" name="TextBox 12"/>
          <p:cNvSpPr txBox="1"/>
          <p:nvPr/>
        </p:nvSpPr>
        <p:spPr>
          <a:xfrm>
            <a:off x="375920" y="1935479"/>
            <a:ext cx="9001760" cy="4759961"/>
          </a:xfrm>
          <a:prstGeom prst="rect">
            <a:avLst/>
          </a:prstGeom>
        </p:spPr>
        <p:txBody>
          <a:bodyPr lIns="0" tIns="0" rIns="0" bIns="0" rtlCol="0" anchor="t">
            <a:spAutoFit/>
          </a:bodyPr>
          <a:lstStyle/>
          <a:p>
            <a:pPr marL="260818" lvl="1" indent="-130409" algn="l">
              <a:lnSpc>
                <a:spcPts val="2431"/>
              </a:lnSpc>
              <a:buFont typeface="Arial"/>
              <a:buChar char="•"/>
            </a:pPr>
            <a:r>
              <a:rPr lang="en-US" sz="2026" spc="30">
                <a:solidFill>
                  <a:srgbClr val="595959"/>
                </a:solidFill>
                <a:latin typeface="Montserrat"/>
              </a:rPr>
              <a:t>“The Betterley Report” (</a:t>
            </a:r>
            <a:r>
              <a:rPr lang="en-US" sz="2026" u="sng" spc="30">
                <a:solidFill>
                  <a:srgbClr val="00B0F0"/>
                </a:solidFill>
                <a:latin typeface="Montserrat"/>
              </a:rPr>
              <a:t>www.irmi.com</a:t>
            </a:r>
            <a:r>
              <a:rPr lang="en-US" sz="2026" spc="30">
                <a:solidFill>
                  <a:srgbClr val="595959"/>
                </a:solidFill>
                <a:latin typeface="Montserrat"/>
              </a:rPr>
              <a:t>).  Annual analysis of individual cyber insurance policies, June of each year;</a:t>
            </a:r>
          </a:p>
          <a:p>
            <a:pPr marL="260818" lvl="1" indent="-130409" algn="l">
              <a:lnSpc>
                <a:spcPts val="2431"/>
              </a:lnSpc>
              <a:buFont typeface="Arial"/>
              <a:buChar char="•"/>
            </a:pPr>
            <a:r>
              <a:rPr lang="en-US" sz="2026" spc="30">
                <a:solidFill>
                  <a:srgbClr val="595959"/>
                </a:solidFill>
                <a:latin typeface="Montserrat"/>
              </a:rPr>
              <a:t>NetDiligence Annual Cyber Claims Study;</a:t>
            </a:r>
          </a:p>
          <a:p>
            <a:pPr marL="260818" lvl="1" indent="-130409" algn="l">
              <a:lnSpc>
                <a:spcPts val="2431"/>
              </a:lnSpc>
              <a:buFont typeface="Arial"/>
              <a:buChar char="•"/>
            </a:pPr>
            <a:r>
              <a:rPr lang="en-US" sz="2026" spc="30">
                <a:solidFill>
                  <a:srgbClr val="595959"/>
                </a:solidFill>
                <a:latin typeface="Montserrat"/>
              </a:rPr>
              <a:t>Access to </a:t>
            </a:r>
            <a:r>
              <a:rPr lang="en-US" sz="2026" u="sng" spc="30">
                <a:solidFill>
                  <a:srgbClr val="5DB75D"/>
                </a:solidFill>
                <a:latin typeface="Montserrat"/>
              </a:rPr>
              <a:t>www.eRiskHub.com</a:t>
            </a:r>
            <a:r>
              <a:rPr lang="en-US" sz="2026" spc="30">
                <a:solidFill>
                  <a:srgbClr val="595959"/>
                </a:solidFill>
                <a:latin typeface="Montserrat"/>
              </a:rPr>
              <a:t>; </a:t>
            </a:r>
          </a:p>
          <a:p>
            <a:pPr marL="260818" lvl="1" indent="-130409" algn="l">
              <a:lnSpc>
                <a:spcPts val="2431"/>
              </a:lnSpc>
              <a:buFont typeface="Arial"/>
              <a:buChar char="•"/>
            </a:pPr>
            <a:r>
              <a:rPr lang="en-US" sz="2026" spc="30">
                <a:solidFill>
                  <a:srgbClr val="595959"/>
                </a:solidFill>
                <a:latin typeface="Montserrat"/>
              </a:rPr>
              <a:t>Summary of State Data Breach Notification Laws (various sources, including Foley &amp; Lardner law firm (</a:t>
            </a:r>
            <a:r>
              <a:rPr lang="en-US" sz="2026" u="sng" spc="30">
                <a:solidFill>
                  <a:srgbClr val="5DB75D"/>
                </a:solidFill>
                <a:latin typeface="Montserrat"/>
              </a:rPr>
              <a:t>www.foley.com/State-Data-Breach-Notification-Laws</a:t>
            </a:r>
            <a:r>
              <a:rPr lang="en-US" sz="2026" spc="30">
                <a:solidFill>
                  <a:srgbClr val="595959"/>
                </a:solidFill>
                <a:latin typeface="Montserrat"/>
              </a:rPr>
              <a:t>);</a:t>
            </a:r>
          </a:p>
          <a:p>
            <a:pPr marL="260818" lvl="1" indent="-130409" algn="l">
              <a:lnSpc>
                <a:spcPts val="2431"/>
              </a:lnSpc>
              <a:buFont typeface="Arial"/>
              <a:buChar char="•"/>
            </a:pPr>
            <a:r>
              <a:rPr lang="en-US" sz="2026" u="sng" spc="30">
                <a:solidFill>
                  <a:srgbClr val="5DB75D"/>
                </a:solidFill>
                <a:latin typeface="Montserrat"/>
              </a:rPr>
              <a:t>www.krebsonsecurity.com</a:t>
            </a:r>
            <a:r>
              <a:rPr lang="en-US" sz="2026" spc="30">
                <a:solidFill>
                  <a:srgbClr val="595959"/>
                </a:solidFill>
                <a:latin typeface="Montserrat"/>
              </a:rPr>
              <a:t>; ;</a:t>
            </a:r>
          </a:p>
          <a:p>
            <a:pPr marL="260818" lvl="1" indent="-130409" algn="l">
              <a:lnSpc>
                <a:spcPts val="2431"/>
              </a:lnSpc>
              <a:buFont typeface="Arial"/>
              <a:buChar char="•"/>
            </a:pPr>
            <a:r>
              <a:rPr lang="en-US" sz="2026" spc="30">
                <a:solidFill>
                  <a:srgbClr val="595959"/>
                </a:solidFill>
                <a:latin typeface="Montserrat"/>
              </a:rPr>
              <a:t>2022 Ponemon Data Breach Study;</a:t>
            </a:r>
          </a:p>
          <a:p>
            <a:pPr marL="260818" lvl="1" indent="-130409" algn="l">
              <a:lnSpc>
                <a:spcPts val="2431"/>
              </a:lnSpc>
              <a:buFont typeface="Arial"/>
              <a:buChar char="•"/>
            </a:pPr>
            <a:r>
              <a:rPr lang="en-US" sz="2026" spc="30">
                <a:solidFill>
                  <a:srgbClr val="595959"/>
                </a:solidFill>
                <a:latin typeface="Montserrat"/>
              </a:rPr>
              <a:t>Advisen/ZyWave Whitepapers and surveys helpful;</a:t>
            </a:r>
          </a:p>
          <a:p>
            <a:pPr marL="260818" lvl="1" indent="-130409" algn="l">
              <a:lnSpc>
                <a:spcPts val="2431"/>
              </a:lnSpc>
              <a:buFont typeface="Arial"/>
              <a:buChar char="•"/>
            </a:pPr>
            <a:r>
              <a:rPr lang="en-US" sz="2026" spc="30">
                <a:solidFill>
                  <a:srgbClr val="595959"/>
                </a:solidFill>
                <a:latin typeface="Montserrat"/>
              </a:rPr>
              <a:t>GDPR Legislation in UK, effective May, 2017; CA (2020); VA (2023); CO (2023);</a:t>
            </a:r>
          </a:p>
          <a:p>
            <a:pPr marL="260818" lvl="1" indent="-130409" algn="l">
              <a:lnSpc>
                <a:spcPts val="2431"/>
              </a:lnSpc>
              <a:buFont typeface="Arial"/>
              <a:buChar char="•"/>
            </a:pPr>
            <a:r>
              <a:rPr lang="en-US" sz="2026" spc="30">
                <a:solidFill>
                  <a:srgbClr val="595959"/>
                </a:solidFill>
                <a:latin typeface="Montserrat"/>
              </a:rPr>
              <a:t>Coalition Cyber Claims Study.</a:t>
            </a:r>
          </a:p>
          <a:p>
            <a:pPr marL="260818" lvl="1" indent="-130409" algn="l">
              <a:lnSpc>
                <a:spcPts val="2431"/>
              </a:lnSpc>
            </a:pPr>
            <a:r>
              <a:rPr lang="en-US" sz="2026" spc="30">
                <a:solidFill>
                  <a:srgbClr val="595959"/>
                </a:solidFill>
                <a:latin typeface="Montserrat"/>
              </a:rPr>
              <a:t>.</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935480"/>
            <a:chOff x="0" y="0"/>
            <a:chExt cx="13004800" cy="2580640"/>
          </a:xfrm>
        </p:grpSpPr>
        <p:sp>
          <p:nvSpPr>
            <p:cNvPr id="3" name="Freeform 3"/>
            <p:cNvSpPr/>
            <p:nvPr/>
          </p:nvSpPr>
          <p:spPr>
            <a:xfrm>
              <a:off x="0" y="0"/>
              <a:ext cx="13004800" cy="2580640"/>
            </a:xfrm>
            <a:custGeom>
              <a:avLst/>
              <a:gdLst/>
              <a:ahLst/>
              <a:cxnLst/>
              <a:rect l="l" t="t" r="r" b="b"/>
              <a:pathLst>
                <a:path w="13004800" h="2580640">
                  <a:moveTo>
                    <a:pt x="0" y="0"/>
                  </a:moveTo>
                  <a:lnTo>
                    <a:pt x="13004800" y="0"/>
                  </a:lnTo>
                  <a:lnTo>
                    <a:pt x="13004800" y="2580640"/>
                  </a:lnTo>
                  <a:lnTo>
                    <a:pt x="0" y="25806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16560" y="2065867"/>
            <a:ext cx="8920480" cy="4759960"/>
          </a:xfrm>
          <a:prstGeom prst="rect">
            <a:avLst/>
          </a:prstGeom>
        </p:spPr>
        <p:txBody>
          <a:bodyPr lIns="0" tIns="0" rIns="0" bIns="0" rtlCol="0" anchor="t">
            <a:spAutoFit/>
          </a:bodyPr>
          <a:lstStyle/>
          <a:p>
            <a:pPr marL="329455" lvl="1" indent="-164727" algn="l">
              <a:lnSpc>
                <a:spcPts val="3071"/>
              </a:lnSpc>
              <a:buFont typeface="Arial"/>
              <a:buChar char="•"/>
            </a:pPr>
            <a:r>
              <a:rPr lang="en-US" sz="2559" spc="37">
                <a:solidFill>
                  <a:srgbClr val="595959"/>
                </a:solidFill>
                <a:latin typeface="Montserrat"/>
              </a:rPr>
              <a:t>Specific, broad coverage for Breach of Privacy/Confidentiality and Unauthorized Access;</a:t>
            </a:r>
          </a:p>
          <a:p>
            <a:pPr marL="329455" lvl="1" indent="-164727" algn="l">
              <a:lnSpc>
                <a:spcPts val="3071"/>
              </a:lnSpc>
              <a:buFont typeface="Arial"/>
              <a:buChar char="•"/>
            </a:pPr>
            <a:r>
              <a:rPr lang="en-US" sz="2559" spc="37">
                <a:solidFill>
                  <a:srgbClr val="595959"/>
                </a:solidFill>
                <a:latin typeface="Montserrat"/>
              </a:rPr>
              <a:t>Specific coverage for Failure of IT Security;</a:t>
            </a:r>
          </a:p>
          <a:p>
            <a:pPr marL="329455" lvl="1" indent="-164727" algn="l">
              <a:lnSpc>
                <a:spcPts val="3071"/>
              </a:lnSpc>
              <a:buFont typeface="Arial"/>
              <a:buChar char="•"/>
            </a:pPr>
            <a:r>
              <a:rPr lang="en-US" sz="2559" spc="37">
                <a:solidFill>
                  <a:srgbClr val="595959"/>
                </a:solidFill>
                <a:latin typeface="Montserrat"/>
              </a:rPr>
              <a:t>Specific coverage for Data Security Breach Notification costs (either sub-limit or “number </a:t>
            </a:r>
          </a:p>
          <a:p>
            <a:pPr marL="329455" lvl="1" indent="-164727" algn="l">
              <a:lnSpc>
                <a:spcPts val="3071"/>
              </a:lnSpc>
              <a:buFont typeface="Arial"/>
              <a:buChar char="•"/>
            </a:pPr>
            <a:r>
              <a:rPr lang="en-US" sz="2559" spc="37">
                <a:solidFill>
                  <a:srgbClr val="595959"/>
                </a:solidFill>
                <a:latin typeface="Montserrat"/>
              </a:rPr>
              <a:t>of persons affected” approach).  The “trigger” is the key here.  Also, coverage for notification expenses not specifically required by law;</a:t>
            </a:r>
          </a:p>
          <a:p>
            <a:pPr marL="329455" lvl="1" indent="-164727" algn="l">
              <a:lnSpc>
                <a:spcPts val="3071"/>
              </a:lnSpc>
              <a:buFont typeface="Arial"/>
              <a:buChar char="•"/>
            </a:pPr>
            <a:r>
              <a:rPr lang="en-US" sz="2559" spc="37">
                <a:solidFill>
                  <a:srgbClr val="595959"/>
                </a:solidFill>
                <a:latin typeface="Montserrat"/>
              </a:rPr>
              <a:t>Coverage provided on an “enterprise-wide” basis;</a:t>
            </a:r>
          </a:p>
          <a:p>
            <a:pPr marL="329455" lvl="1" indent="-164727" algn="l">
              <a:lnSpc>
                <a:spcPts val="3071"/>
              </a:lnSpc>
              <a:buFont typeface="Arial"/>
              <a:buChar char="•"/>
            </a:pPr>
            <a:r>
              <a:rPr lang="en-US" sz="2559" spc="37">
                <a:solidFill>
                  <a:srgbClr val="595959"/>
                </a:solidFill>
                <a:latin typeface="Montserrat"/>
              </a:rPr>
              <a:t>No unencrypted device exclusion;</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25</a:t>
            </a:r>
          </a:p>
        </p:txBody>
      </p:sp>
      <p:sp>
        <p:nvSpPr>
          <p:cNvPr id="12" name="TextBox 12"/>
          <p:cNvSpPr txBox="1"/>
          <p:nvPr/>
        </p:nvSpPr>
        <p:spPr>
          <a:xfrm>
            <a:off x="457200" y="492442"/>
            <a:ext cx="9296400" cy="1214437"/>
          </a:xfrm>
          <a:prstGeom prst="rect">
            <a:avLst/>
          </a:prstGeom>
        </p:spPr>
        <p:txBody>
          <a:bodyPr lIns="0" tIns="0" rIns="0" bIns="0" rtlCol="0" anchor="t">
            <a:spAutoFit/>
          </a:bodyPr>
          <a:lstStyle/>
          <a:p>
            <a:pPr algn="l">
              <a:lnSpc>
                <a:spcPts val="5120"/>
              </a:lnSpc>
            </a:pPr>
            <a:r>
              <a:rPr lang="en-US" sz="4266" spc="63">
                <a:solidFill>
                  <a:srgbClr val="FFFFFF"/>
                </a:solidFill>
                <a:latin typeface="Montserrat"/>
              </a:rPr>
              <a:t>Essentials of Good Cyber Insurance</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1935480"/>
            <a:ext cx="8920480" cy="4759960"/>
          </a:xfrm>
          <a:prstGeom prst="rect">
            <a:avLst/>
          </a:prstGeom>
        </p:spPr>
        <p:txBody>
          <a:bodyPr lIns="0" tIns="0" rIns="0" bIns="0" rtlCol="0" anchor="t">
            <a:spAutoFit/>
          </a:bodyPr>
          <a:lstStyle/>
          <a:p>
            <a:pPr marL="329455" lvl="1" indent="-164727" algn="l">
              <a:lnSpc>
                <a:spcPts val="3071"/>
              </a:lnSpc>
              <a:buFont typeface="Arial"/>
              <a:buChar char="•"/>
            </a:pPr>
            <a:r>
              <a:rPr lang="en-US" sz="2559" spc="37">
                <a:solidFill>
                  <a:srgbClr val="595959"/>
                </a:solidFill>
                <a:latin typeface="Montserrat"/>
              </a:rPr>
              <a:t>AIG:  “AIG CyberEdge” – Menu-driven coverage, with good flexibility:</a:t>
            </a:r>
          </a:p>
          <a:p>
            <a:pPr marL="770692" lvl="2" indent="-256897" algn="l">
              <a:lnSpc>
                <a:spcPts val="3200"/>
              </a:lnSpc>
              <a:buFont typeface="Arial"/>
              <a:buChar char="⚬"/>
            </a:pPr>
            <a:r>
              <a:rPr lang="en-US" sz="2133" spc="31">
                <a:solidFill>
                  <a:srgbClr val="595959"/>
                </a:solidFill>
                <a:latin typeface="Montserrat"/>
              </a:rPr>
              <a:t>Will consider coverage for almost any type of risk – </a:t>
            </a:r>
          </a:p>
          <a:p>
            <a:pPr marL="770692" lvl="2" indent="-256897" algn="l">
              <a:lnSpc>
                <a:spcPts val="3200"/>
              </a:lnSpc>
              <a:buFont typeface="Arial"/>
              <a:buChar char="⚬"/>
            </a:pPr>
            <a:r>
              <a:rPr lang="en-US" sz="2133" spc="31">
                <a:solidFill>
                  <a:srgbClr val="595959"/>
                </a:solidFill>
                <a:latin typeface="Montserrat"/>
              </a:rPr>
              <a:t>fast turnaround on indications (Coverage ALSO available for </a:t>
            </a:r>
          </a:p>
          <a:p>
            <a:pPr marL="770692" lvl="2" indent="-256897" algn="l">
              <a:lnSpc>
                <a:spcPts val="3200"/>
              </a:lnSpc>
              <a:buFont typeface="Arial"/>
              <a:buChar char="⚬"/>
            </a:pPr>
            <a:r>
              <a:rPr lang="en-US" sz="2133" spc="31">
                <a:solidFill>
                  <a:srgbClr val="595959"/>
                </a:solidFill>
                <a:latin typeface="Montserrat"/>
              </a:rPr>
              <a:t>E+O exposures.) </a:t>
            </a:r>
          </a:p>
          <a:p>
            <a:pPr marL="770692" lvl="2" indent="-256897" algn="l">
              <a:lnSpc>
                <a:spcPts val="3200"/>
              </a:lnSpc>
              <a:buFont typeface="Arial"/>
              <a:buChar char="⚬"/>
            </a:pPr>
            <a:r>
              <a:rPr lang="en-US" sz="2133" spc="31">
                <a:solidFill>
                  <a:srgbClr val="595959"/>
                </a:solidFill>
                <a:latin typeface="Montserrat"/>
              </a:rPr>
              <a:t>For Notification Costs Reimbursement (“Crisis Management”), </a:t>
            </a:r>
          </a:p>
          <a:p>
            <a:pPr marL="770692" lvl="2" indent="-256897" algn="l">
              <a:lnSpc>
                <a:spcPts val="3200"/>
              </a:lnSpc>
              <a:buFont typeface="Arial"/>
              <a:buChar char="⚬"/>
            </a:pPr>
            <a:r>
              <a:rPr lang="en-US" sz="2133" spc="31">
                <a:solidFill>
                  <a:srgbClr val="595959"/>
                </a:solidFill>
                <a:latin typeface="Montserrat"/>
              </a:rPr>
              <a:t>will offer sub-limit or pre-set number of notifications;</a:t>
            </a:r>
          </a:p>
          <a:p>
            <a:pPr marL="770692" lvl="2" indent="-256897" algn="l">
              <a:lnSpc>
                <a:spcPts val="3200"/>
              </a:lnSpc>
              <a:buFont typeface="Arial"/>
              <a:buChar char="⚬"/>
            </a:pPr>
            <a:r>
              <a:rPr lang="en-US" sz="2133" spc="31">
                <a:solidFill>
                  <a:srgbClr val="595959"/>
                </a:solidFill>
                <a:latin typeface="Montserrat"/>
              </a:rPr>
              <a:t>Excellent Risk Management (“CyberEdge Risk Tool”)</a:t>
            </a:r>
          </a:p>
          <a:p>
            <a:pPr marL="770692" lvl="2" indent="-256897" algn="l">
              <a:lnSpc>
                <a:spcPts val="3200"/>
              </a:lnSpc>
              <a:buFont typeface="Arial"/>
              <a:buChar char="⚬"/>
            </a:pPr>
            <a:r>
              <a:rPr lang="en-US" sz="2133" spc="31">
                <a:solidFill>
                  <a:srgbClr val="595959"/>
                </a:solidFill>
                <a:latin typeface="Montserrat"/>
              </a:rPr>
              <a:t>Smaller risks (under $25 Million revenue) outsourced;</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26</a:t>
            </a:r>
          </a:p>
        </p:txBody>
      </p:sp>
      <p:sp>
        <p:nvSpPr>
          <p:cNvPr id="12" name="TextBox 12"/>
          <p:cNvSpPr txBox="1"/>
          <p:nvPr/>
        </p:nvSpPr>
        <p:spPr>
          <a:xfrm>
            <a:off x="457200" y="501967"/>
            <a:ext cx="9296400" cy="1204912"/>
          </a:xfrm>
          <a:prstGeom prst="rect">
            <a:avLst/>
          </a:prstGeom>
        </p:spPr>
        <p:txBody>
          <a:bodyPr lIns="0" tIns="0" rIns="0" bIns="0" rtlCol="0" anchor="t">
            <a:spAutoFit/>
          </a:bodyPr>
          <a:lstStyle/>
          <a:p>
            <a:pPr algn="ctr">
              <a:lnSpc>
                <a:spcPts val="4095"/>
              </a:lnSpc>
            </a:pPr>
            <a:r>
              <a:rPr lang="en-US" sz="3413" spc="50">
                <a:solidFill>
                  <a:srgbClr val="FFFFFF"/>
                </a:solidFill>
                <a:latin typeface="Montserrat"/>
              </a:rPr>
              <a:t>Representative Specialty </a:t>
            </a:r>
          </a:p>
          <a:p>
            <a:pPr algn="ctr">
              <a:lnSpc>
                <a:spcPts val="4095"/>
              </a:lnSpc>
            </a:pPr>
            <a:r>
              <a:rPr lang="en-US" sz="3413" spc="50">
                <a:solidFill>
                  <a:srgbClr val="FFFFFF"/>
                </a:solidFill>
                <a:latin typeface="Montserrat"/>
              </a:rPr>
              <a:t>Insurance Coverage Available</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1935480"/>
            <a:ext cx="8920480" cy="4759960"/>
          </a:xfrm>
          <a:prstGeom prst="rect">
            <a:avLst/>
          </a:prstGeom>
        </p:spPr>
        <p:txBody>
          <a:bodyPr lIns="0" tIns="0" rIns="0" bIns="0" rtlCol="0" anchor="t">
            <a:spAutoFit/>
          </a:bodyPr>
          <a:lstStyle/>
          <a:p>
            <a:pPr marL="329455" lvl="1" indent="-164727" algn="l">
              <a:lnSpc>
                <a:spcPts val="3071"/>
              </a:lnSpc>
              <a:buFont typeface="Arial"/>
              <a:buChar char="•"/>
            </a:pPr>
            <a:r>
              <a:rPr lang="en-US" sz="2559" spc="37">
                <a:solidFill>
                  <a:srgbClr val="595959"/>
                </a:solidFill>
                <a:latin typeface="Montserrat"/>
              </a:rPr>
              <a:t>CNA – NetProtect360, or ePack Extra (Basic Form)</a:t>
            </a:r>
          </a:p>
          <a:p>
            <a:pPr marL="770692" lvl="2" indent="-256897" algn="l">
              <a:lnSpc>
                <a:spcPts val="3200"/>
              </a:lnSpc>
              <a:buFont typeface="Arial"/>
              <a:buChar char="⚬"/>
            </a:pPr>
            <a:r>
              <a:rPr lang="en-US" sz="2133" spc="31">
                <a:solidFill>
                  <a:srgbClr val="595959"/>
                </a:solidFill>
                <a:latin typeface="Montserrat"/>
              </a:rPr>
              <a:t>Notification Costs Reimbursement (“Privacy Event Expenses”) </a:t>
            </a:r>
          </a:p>
          <a:p>
            <a:pPr marL="770692" lvl="2" indent="-256897" algn="l">
              <a:lnSpc>
                <a:spcPts val="3200"/>
              </a:lnSpc>
              <a:buFont typeface="Arial"/>
              <a:buChar char="⚬"/>
            </a:pPr>
            <a:r>
              <a:rPr lang="en-US" sz="2133" spc="31">
                <a:solidFill>
                  <a:srgbClr val="595959"/>
                </a:solidFill>
                <a:latin typeface="Montserrat"/>
              </a:rPr>
              <a:t>generally provided on a sub-limited basis.  Can do pre-set number of notifications; </a:t>
            </a:r>
          </a:p>
          <a:p>
            <a:pPr marL="770692" lvl="2" indent="-256897" algn="l">
              <a:lnSpc>
                <a:spcPts val="3200"/>
              </a:lnSpc>
              <a:buFont typeface="Arial"/>
              <a:buChar char="⚬"/>
            </a:pPr>
            <a:r>
              <a:rPr lang="en-US" sz="2133" spc="31">
                <a:solidFill>
                  <a:srgbClr val="595959"/>
                </a:solidFill>
                <a:latin typeface="Montserrat"/>
              </a:rPr>
              <a:t>Notification costs reimbursement differences between the two forms;</a:t>
            </a:r>
          </a:p>
          <a:p>
            <a:pPr marL="770692" lvl="2" indent="-256897" algn="l">
              <a:lnSpc>
                <a:spcPts val="3200"/>
              </a:lnSpc>
              <a:buFont typeface="Arial"/>
              <a:buChar char="⚬"/>
            </a:pPr>
            <a:r>
              <a:rPr lang="en-US" sz="2133" spc="31">
                <a:solidFill>
                  <a:srgbClr val="595959"/>
                </a:solidFill>
                <a:latin typeface="Montserrat"/>
              </a:rPr>
              <a:t>Good general appetite for variety of risks;</a:t>
            </a:r>
          </a:p>
          <a:p>
            <a:pPr marL="770692" lvl="2" indent="-256897" algn="l">
              <a:lnSpc>
                <a:spcPts val="3200"/>
              </a:lnSpc>
              <a:buFont typeface="Arial"/>
              <a:buChar char="⚬"/>
            </a:pPr>
            <a:r>
              <a:rPr lang="en-US" sz="2133" spc="31">
                <a:solidFill>
                  <a:srgbClr val="595959"/>
                </a:solidFill>
                <a:latin typeface="Montserrat"/>
              </a:rPr>
              <a:t>Often, wants to write Tech E+O AND Cyber cover together (ePack Extra);</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27</a:t>
            </a:r>
          </a:p>
        </p:txBody>
      </p:sp>
      <p:sp>
        <p:nvSpPr>
          <p:cNvPr id="12" name="TextBox 12"/>
          <p:cNvSpPr txBox="1"/>
          <p:nvPr/>
        </p:nvSpPr>
        <p:spPr>
          <a:xfrm>
            <a:off x="457200" y="501967"/>
            <a:ext cx="9296400" cy="1204912"/>
          </a:xfrm>
          <a:prstGeom prst="rect">
            <a:avLst/>
          </a:prstGeom>
        </p:spPr>
        <p:txBody>
          <a:bodyPr lIns="0" tIns="0" rIns="0" bIns="0" rtlCol="0" anchor="t">
            <a:spAutoFit/>
          </a:bodyPr>
          <a:lstStyle/>
          <a:p>
            <a:pPr algn="ctr">
              <a:lnSpc>
                <a:spcPts val="4095"/>
              </a:lnSpc>
            </a:pPr>
            <a:r>
              <a:rPr lang="en-US" sz="3413" spc="50">
                <a:solidFill>
                  <a:srgbClr val="FFFFFF"/>
                </a:solidFill>
                <a:latin typeface="Montserrat"/>
              </a:rPr>
              <a:t>Representative Specialty </a:t>
            </a:r>
          </a:p>
          <a:p>
            <a:pPr algn="ctr">
              <a:lnSpc>
                <a:spcPts val="4095"/>
              </a:lnSpc>
            </a:pPr>
            <a:r>
              <a:rPr lang="en-US" sz="3413" spc="50">
                <a:solidFill>
                  <a:srgbClr val="FFFFFF"/>
                </a:solidFill>
                <a:latin typeface="Montserrat"/>
              </a:rPr>
              <a:t>Insurance Coverage Available</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1821180"/>
            <a:ext cx="8920480" cy="4874260"/>
          </a:xfrm>
          <a:prstGeom prst="rect">
            <a:avLst/>
          </a:prstGeom>
        </p:spPr>
        <p:txBody>
          <a:bodyPr lIns="0" tIns="0" rIns="0" bIns="0" rtlCol="0" anchor="t">
            <a:spAutoFit/>
          </a:bodyPr>
          <a:lstStyle/>
          <a:p>
            <a:pPr marL="329455" lvl="1" indent="-164727" algn="l">
              <a:lnSpc>
                <a:spcPts val="4266"/>
              </a:lnSpc>
              <a:buFont typeface="Arial"/>
              <a:buChar char="•"/>
            </a:pPr>
            <a:r>
              <a:rPr lang="en-US" sz="2559" spc="37">
                <a:solidFill>
                  <a:srgbClr val="595959"/>
                </a:solidFill>
                <a:latin typeface="Montserrat"/>
              </a:rPr>
              <a:t>Beazley:  “Breach Response” [“BBR”]</a:t>
            </a:r>
          </a:p>
          <a:p>
            <a:pPr marL="770692" lvl="2" indent="-256897" algn="l">
              <a:lnSpc>
                <a:spcPts val="3200"/>
              </a:lnSpc>
              <a:buFont typeface="Arial"/>
              <a:buChar char="⚬"/>
            </a:pPr>
            <a:r>
              <a:rPr lang="en-US" sz="2133" spc="31">
                <a:solidFill>
                  <a:srgbClr val="595959"/>
                </a:solidFill>
                <a:latin typeface="Montserrat"/>
              </a:rPr>
              <a:t>Good insurance for healthcare exposures, but not limited thereto;</a:t>
            </a:r>
          </a:p>
          <a:p>
            <a:pPr marL="770692" lvl="2" indent="-256897" algn="l">
              <a:lnSpc>
                <a:spcPts val="3200"/>
              </a:lnSpc>
              <a:buFont typeface="Arial"/>
              <a:buChar char="⚬"/>
            </a:pPr>
            <a:r>
              <a:rPr lang="en-US" sz="2133" spc="31">
                <a:solidFill>
                  <a:srgbClr val="595959"/>
                </a:solidFill>
                <a:latin typeface="Montserrat"/>
              </a:rPr>
              <a:t>Focus on Breach Response Services;</a:t>
            </a:r>
          </a:p>
          <a:p>
            <a:pPr marL="770692" lvl="2" indent="-256897" algn="l">
              <a:lnSpc>
                <a:spcPts val="3200"/>
              </a:lnSpc>
              <a:buFont typeface="Arial"/>
              <a:buChar char="⚬"/>
            </a:pPr>
            <a:r>
              <a:rPr lang="en-US" sz="2133" spc="31">
                <a:solidFill>
                  <a:srgbClr val="595959"/>
                </a:solidFill>
                <a:latin typeface="Montserrat"/>
              </a:rPr>
              <a:t>Capability to handle a pre-set number of notifications.</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28</a:t>
            </a:r>
          </a:p>
        </p:txBody>
      </p:sp>
      <p:sp>
        <p:nvSpPr>
          <p:cNvPr id="12" name="TextBox 12"/>
          <p:cNvSpPr txBox="1"/>
          <p:nvPr/>
        </p:nvSpPr>
        <p:spPr>
          <a:xfrm>
            <a:off x="457200" y="501967"/>
            <a:ext cx="9296400" cy="1204912"/>
          </a:xfrm>
          <a:prstGeom prst="rect">
            <a:avLst/>
          </a:prstGeom>
        </p:spPr>
        <p:txBody>
          <a:bodyPr lIns="0" tIns="0" rIns="0" bIns="0" rtlCol="0" anchor="t">
            <a:spAutoFit/>
          </a:bodyPr>
          <a:lstStyle/>
          <a:p>
            <a:pPr algn="ctr">
              <a:lnSpc>
                <a:spcPts val="4095"/>
              </a:lnSpc>
            </a:pPr>
            <a:r>
              <a:rPr lang="en-US" sz="3413" spc="50">
                <a:solidFill>
                  <a:srgbClr val="FFFFFF"/>
                </a:solidFill>
                <a:latin typeface="Montserrat"/>
              </a:rPr>
              <a:t>Representative Specialty </a:t>
            </a:r>
          </a:p>
          <a:p>
            <a:pPr algn="ctr">
              <a:lnSpc>
                <a:spcPts val="4095"/>
              </a:lnSpc>
            </a:pPr>
            <a:r>
              <a:rPr lang="en-US" sz="3413" spc="50">
                <a:solidFill>
                  <a:srgbClr val="FFFFFF"/>
                </a:solidFill>
                <a:latin typeface="Montserrat"/>
              </a:rPr>
              <a:t>Insurance Coverage Available</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2098040"/>
            <a:ext cx="8920480" cy="4759960"/>
          </a:xfrm>
          <a:prstGeom prst="rect">
            <a:avLst/>
          </a:prstGeom>
        </p:spPr>
        <p:txBody>
          <a:bodyPr lIns="0" tIns="0" rIns="0" bIns="0" rtlCol="0" anchor="t">
            <a:spAutoFit/>
          </a:bodyPr>
          <a:lstStyle/>
          <a:p>
            <a:pPr marL="329455" lvl="1" indent="-164727" algn="l">
              <a:lnSpc>
                <a:spcPts val="3071"/>
              </a:lnSpc>
              <a:buFont typeface="Arial"/>
              <a:buChar char="•"/>
            </a:pPr>
            <a:r>
              <a:rPr lang="en-US" sz="2559" spc="37">
                <a:solidFill>
                  <a:srgbClr val="595959"/>
                </a:solidFill>
                <a:latin typeface="Montserrat"/>
              </a:rPr>
              <a:t>AxisPro -“PrivaSure”  and “PrivaSure Breach Response”  </a:t>
            </a:r>
          </a:p>
          <a:p>
            <a:pPr marL="823186" lvl="1" indent="-411593" algn="l">
              <a:lnSpc>
                <a:spcPts val="3200"/>
              </a:lnSpc>
              <a:buFont typeface="Arial"/>
              <a:buChar char="•"/>
            </a:pPr>
            <a:r>
              <a:rPr lang="en-US" sz="2133" spc="31">
                <a:solidFill>
                  <a:srgbClr val="595959"/>
                </a:solidFill>
                <a:latin typeface="Montserrat"/>
              </a:rPr>
              <a:t>Also able to handle Notification costs Reimbursement or pre-set number of notifications;</a:t>
            </a:r>
          </a:p>
          <a:p>
            <a:pPr marL="823186" lvl="1" indent="-411593" algn="l">
              <a:lnSpc>
                <a:spcPts val="3200"/>
              </a:lnSpc>
              <a:buFont typeface="Arial"/>
              <a:buChar char="•"/>
            </a:pPr>
            <a:r>
              <a:rPr lang="en-US" sz="2133" spc="31">
                <a:solidFill>
                  <a:srgbClr val="595959"/>
                </a:solidFill>
                <a:latin typeface="Montserrat"/>
              </a:rPr>
              <a:t>Uses (optional) Breach Coach Services;</a:t>
            </a:r>
          </a:p>
          <a:p>
            <a:pPr marL="823186" lvl="1" indent="-411593" algn="l">
              <a:lnSpc>
                <a:spcPts val="3200"/>
              </a:lnSpc>
              <a:buFont typeface="Arial"/>
              <a:buChar char="•"/>
            </a:pPr>
            <a:r>
              <a:rPr lang="en-US" sz="2133" spc="31">
                <a:solidFill>
                  <a:srgbClr val="595959"/>
                </a:solidFill>
                <a:latin typeface="Montserrat"/>
              </a:rPr>
              <a:t>Underwriting options for Social Engineering Fraud and Ransomware endorsements on some accounts;</a:t>
            </a:r>
          </a:p>
          <a:p>
            <a:pPr marL="823186" lvl="1" indent="-411593" algn="l">
              <a:lnSpc>
                <a:spcPts val="3200"/>
              </a:lnSpc>
              <a:buFont typeface="Arial"/>
              <a:buChar char="•"/>
            </a:pPr>
            <a:r>
              <a:rPr lang="en-US" sz="2133" spc="31">
                <a:solidFill>
                  <a:srgbClr val="595959"/>
                </a:solidFill>
                <a:latin typeface="Montserrat"/>
              </a:rPr>
              <a:t>Generally, fast turnaround on indications and quotes;</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29</a:t>
            </a:r>
          </a:p>
        </p:txBody>
      </p:sp>
      <p:sp>
        <p:nvSpPr>
          <p:cNvPr id="12" name="TextBox 12"/>
          <p:cNvSpPr txBox="1"/>
          <p:nvPr/>
        </p:nvSpPr>
        <p:spPr>
          <a:xfrm>
            <a:off x="457200" y="501967"/>
            <a:ext cx="9296400" cy="1204912"/>
          </a:xfrm>
          <a:prstGeom prst="rect">
            <a:avLst/>
          </a:prstGeom>
        </p:spPr>
        <p:txBody>
          <a:bodyPr lIns="0" tIns="0" rIns="0" bIns="0" rtlCol="0" anchor="t">
            <a:spAutoFit/>
          </a:bodyPr>
          <a:lstStyle/>
          <a:p>
            <a:pPr algn="ctr">
              <a:lnSpc>
                <a:spcPts val="4095"/>
              </a:lnSpc>
            </a:pPr>
            <a:r>
              <a:rPr lang="en-US" sz="3413" spc="50">
                <a:solidFill>
                  <a:srgbClr val="FFFFFF"/>
                </a:solidFill>
                <a:latin typeface="Montserrat"/>
              </a:rPr>
              <a:t>Representative Specialty </a:t>
            </a:r>
          </a:p>
          <a:p>
            <a:pPr algn="ctr">
              <a:lnSpc>
                <a:spcPts val="4095"/>
              </a:lnSpc>
            </a:pPr>
            <a:r>
              <a:rPr lang="en-US" sz="3413" spc="50">
                <a:solidFill>
                  <a:srgbClr val="FFFFFF"/>
                </a:solidFill>
                <a:latin typeface="Montserrat"/>
              </a:rPr>
              <a:t>Insurance Coverage Available</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942097"/>
            <a:chOff x="0" y="0"/>
            <a:chExt cx="13004800" cy="2589463"/>
          </a:xfrm>
        </p:grpSpPr>
        <p:sp>
          <p:nvSpPr>
            <p:cNvPr id="3" name="Freeform 3"/>
            <p:cNvSpPr/>
            <p:nvPr/>
          </p:nvSpPr>
          <p:spPr>
            <a:xfrm>
              <a:off x="0" y="0"/>
              <a:ext cx="13004800" cy="2589462"/>
            </a:xfrm>
            <a:custGeom>
              <a:avLst/>
              <a:gdLst/>
              <a:ahLst/>
              <a:cxnLst/>
              <a:rect l="l" t="t" r="r" b="b"/>
              <a:pathLst>
                <a:path w="13004800" h="2589462">
                  <a:moveTo>
                    <a:pt x="0" y="0"/>
                  </a:moveTo>
                  <a:lnTo>
                    <a:pt x="13004800" y="0"/>
                  </a:lnTo>
                  <a:lnTo>
                    <a:pt x="13004800" y="2589462"/>
                  </a:lnTo>
                  <a:lnTo>
                    <a:pt x="0" y="2589462"/>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2021840"/>
            <a:ext cx="8839200" cy="4836160"/>
          </a:xfrm>
          <a:prstGeom prst="rect">
            <a:avLst/>
          </a:prstGeom>
        </p:spPr>
        <p:txBody>
          <a:bodyPr lIns="0" tIns="0" rIns="0" bIns="0" rtlCol="0" anchor="t">
            <a:spAutoFit/>
          </a:bodyPr>
          <a:lstStyle/>
          <a:p>
            <a:pPr marL="344695" lvl="3" indent="-86174" algn="l">
              <a:lnSpc>
                <a:spcPts val="3840"/>
              </a:lnSpc>
              <a:buFont typeface="Arial"/>
              <a:buChar char="•"/>
            </a:pPr>
            <a:r>
              <a:rPr lang="en-US" sz="2559" spc="37">
                <a:solidFill>
                  <a:srgbClr val="595959"/>
                </a:solidFill>
                <a:latin typeface="Montserrat"/>
              </a:rPr>
              <a:t>Online sales (individual and business to business) </a:t>
            </a:r>
          </a:p>
          <a:p>
            <a:pPr marL="344695" lvl="3" indent="-86174" algn="l">
              <a:lnSpc>
                <a:spcPts val="3840"/>
              </a:lnSpc>
              <a:buFont typeface="Arial"/>
              <a:buChar char="•"/>
            </a:pPr>
            <a:r>
              <a:rPr lang="en-US" sz="2559" spc="37">
                <a:solidFill>
                  <a:srgbClr val="595959"/>
                </a:solidFill>
                <a:latin typeface="Montserrat"/>
              </a:rPr>
              <a:t>are estimated to be in the $800 billion range in </a:t>
            </a:r>
          </a:p>
          <a:p>
            <a:pPr marL="344695" lvl="3" indent="-86174" algn="l">
              <a:lnSpc>
                <a:spcPts val="3840"/>
              </a:lnSpc>
              <a:buFont typeface="Arial"/>
              <a:buChar char="•"/>
            </a:pPr>
            <a:r>
              <a:rPr lang="en-US" sz="2559" spc="37">
                <a:solidFill>
                  <a:srgbClr val="595959"/>
                </a:solidFill>
                <a:latin typeface="Montserrat"/>
              </a:rPr>
              <a:t>2022 </a:t>
            </a:r>
          </a:p>
          <a:p>
            <a:pPr marL="207423" lvl="3" indent="-51856" algn="l">
              <a:lnSpc>
                <a:spcPts val="3733"/>
              </a:lnSpc>
              <a:buFont typeface="Arial"/>
              <a:buChar char="•"/>
            </a:pPr>
            <a:r>
              <a:rPr lang="en-US" sz="1493" spc="22">
                <a:solidFill>
                  <a:srgbClr val="595959"/>
                </a:solidFill>
                <a:latin typeface="Montserrat"/>
              </a:rPr>
              <a:t>(Comscore.com)</a:t>
            </a:r>
          </a:p>
          <a:p>
            <a:pPr marL="344695" lvl="3" indent="-86174" algn="l">
              <a:lnSpc>
                <a:spcPts val="3840"/>
              </a:lnSpc>
              <a:buFont typeface="Arial"/>
              <a:buChar char="•"/>
            </a:pPr>
            <a:r>
              <a:rPr lang="en-US" sz="2559" spc="37">
                <a:solidFill>
                  <a:srgbClr val="595959"/>
                </a:solidFill>
                <a:latin typeface="Montserrat"/>
              </a:rPr>
              <a:t>Holiday 2021 Season online sales were estimated to be in the $300 billion range (125% increase from 2012).  Busiest day is Cyber Monday – about $15 Billion</a:t>
            </a:r>
          </a:p>
          <a:p>
            <a:pPr marL="207423" lvl="3" indent="-51856" algn="l">
              <a:lnSpc>
                <a:spcPts val="3733"/>
              </a:lnSpc>
              <a:buFont typeface="Arial"/>
              <a:buChar char="•"/>
            </a:pPr>
            <a:r>
              <a:rPr lang="en-US" sz="1493" spc="22">
                <a:solidFill>
                  <a:srgbClr val="595959"/>
                </a:solidFill>
                <a:latin typeface="Montserrat Italics"/>
              </a:rPr>
              <a:t>(Comscore.com)</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3</a:t>
            </a:r>
          </a:p>
        </p:txBody>
      </p:sp>
      <p:sp>
        <p:nvSpPr>
          <p:cNvPr id="12" name="TextBox 12"/>
          <p:cNvSpPr txBox="1"/>
          <p:nvPr/>
        </p:nvSpPr>
        <p:spPr>
          <a:xfrm>
            <a:off x="457200" y="492442"/>
            <a:ext cx="9296400" cy="1214437"/>
          </a:xfrm>
          <a:prstGeom prst="rect">
            <a:avLst/>
          </a:prstGeom>
        </p:spPr>
        <p:txBody>
          <a:bodyPr lIns="0" tIns="0" rIns="0" bIns="0" rtlCol="0" anchor="t">
            <a:spAutoFit/>
          </a:bodyPr>
          <a:lstStyle/>
          <a:p>
            <a:pPr algn="l">
              <a:lnSpc>
                <a:spcPts val="5631"/>
              </a:lnSpc>
            </a:pPr>
            <a:r>
              <a:rPr lang="en-US" sz="4693" spc="69">
                <a:solidFill>
                  <a:srgbClr val="FFFFFF"/>
                </a:solidFill>
                <a:latin typeface="Montserrat"/>
              </a:rPr>
              <a:t>The Dramatic Rise of E-Business</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2078990"/>
            <a:ext cx="8920480" cy="4779010"/>
          </a:xfrm>
          <a:prstGeom prst="rect">
            <a:avLst/>
          </a:prstGeom>
        </p:spPr>
        <p:txBody>
          <a:bodyPr lIns="0" tIns="0" rIns="0" bIns="0" rtlCol="0" anchor="t">
            <a:spAutoFit/>
          </a:bodyPr>
          <a:lstStyle/>
          <a:p>
            <a:pPr marL="329455" lvl="1" indent="-164727" algn="l">
              <a:lnSpc>
                <a:spcPts val="3200"/>
              </a:lnSpc>
              <a:buFont typeface="Arial"/>
              <a:buChar char="•"/>
            </a:pPr>
            <a:r>
              <a:rPr lang="en-US" sz="2559" spc="37">
                <a:solidFill>
                  <a:srgbClr val="595959"/>
                </a:solidFill>
                <a:latin typeface="Montserrat"/>
              </a:rPr>
              <a:t>“CyberChoice 2” (Hartford Specialty Technology);</a:t>
            </a:r>
          </a:p>
          <a:p>
            <a:pPr marL="329455" lvl="1" indent="-164727" algn="l">
              <a:lnSpc>
                <a:spcPts val="3200"/>
              </a:lnSpc>
              <a:buFont typeface="Arial"/>
              <a:buChar char="•"/>
            </a:pPr>
            <a:r>
              <a:rPr lang="en-US" sz="2559" spc="37">
                <a:solidFill>
                  <a:srgbClr val="595959"/>
                </a:solidFill>
                <a:latin typeface="Montserrat"/>
              </a:rPr>
              <a:t>Hiscox “CyberClear” (</a:t>
            </a:r>
            <a:r>
              <a:rPr lang="en-US" sz="2559" spc="37">
                <a:solidFill>
                  <a:srgbClr val="595959"/>
                </a:solidFill>
                <a:latin typeface="Montserrat Italics"/>
              </a:rPr>
              <a:t>Insurance Times</a:t>
            </a:r>
            <a:r>
              <a:rPr lang="en-US" sz="2559" spc="37">
                <a:solidFill>
                  <a:srgbClr val="595959"/>
                </a:solidFill>
                <a:latin typeface="Montserrat"/>
              </a:rPr>
              <a:t>’ Cyber Product of the year for 2019);</a:t>
            </a:r>
          </a:p>
          <a:p>
            <a:pPr marL="329455" lvl="1" indent="-164727" algn="l">
              <a:lnSpc>
                <a:spcPts val="3200"/>
              </a:lnSpc>
              <a:buFont typeface="Arial"/>
              <a:buChar char="•"/>
            </a:pPr>
            <a:r>
              <a:rPr lang="en-US" sz="2559" spc="37">
                <a:solidFill>
                  <a:srgbClr val="595959"/>
                </a:solidFill>
                <a:latin typeface="Montserrat"/>
              </a:rPr>
              <a:t>BCS Insurance Company (reinsured by Lloyd’s);</a:t>
            </a:r>
          </a:p>
          <a:p>
            <a:pPr marL="329455" lvl="1" indent="-164727" algn="l">
              <a:lnSpc>
                <a:spcPts val="3200"/>
              </a:lnSpc>
              <a:buFont typeface="Arial"/>
              <a:buChar char="•"/>
            </a:pPr>
            <a:r>
              <a:rPr lang="en-US" sz="2559" spc="37">
                <a:solidFill>
                  <a:srgbClr val="595959"/>
                </a:solidFill>
                <a:latin typeface="Montserrat"/>
              </a:rPr>
              <a:t>Coalition and Cowbell products;</a:t>
            </a:r>
          </a:p>
          <a:p>
            <a:pPr marL="329455" lvl="1" indent="-164727" algn="l">
              <a:lnSpc>
                <a:spcPts val="3200"/>
              </a:lnSpc>
              <a:buFont typeface="Arial"/>
              <a:buChar char="•"/>
            </a:pPr>
            <a:r>
              <a:rPr lang="en-US" sz="2559" spc="37">
                <a:solidFill>
                  <a:srgbClr val="595959"/>
                </a:solidFill>
                <a:latin typeface="Montserrat"/>
              </a:rPr>
              <a:t>Philadelphia Insurance Company;</a:t>
            </a:r>
          </a:p>
          <a:p>
            <a:pPr marL="329455" lvl="1" indent="-164727" algn="l">
              <a:lnSpc>
                <a:spcPts val="3200"/>
              </a:lnSpc>
              <a:buFont typeface="Arial"/>
              <a:buChar char="•"/>
            </a:pPr>
            <a:r>
              <a:rPr lang="en-US" sz="2559" spc="37">
                <a:solidFill>
                  <a:srgbClr val="595959"/>
                </a:solidFill>
                <a:latin typeface="Montserrat"/>
              </a:rPr>
              <a:t>Business Risk Partners (</a:t>
            </a:r>
            <a:r>
              <a:rPr lang="en-US" sz="2559" u="sng" spc="37">
                <a:solidFill>
                  <a:srgbClr val="5DB75D"/>
                </a:solidFill>
                <a:latin typeface="Montserrat"/>
              </a:rPr>
              <a:t>www.businessriskpartners.com</a:t>
            </a:r>
            <a:r>
              <a:rPr lang="en-US" sz="2559" spc="37">
                <a:solidFill>
                  <a:srgbClr val="595959"/>
                </a:solidFill>
                <a:latin typeface="Montserrat"/>
              </a:rPr>
              <a:t>);</a:t>
            </a:r>
          </a:p>
          <a:p>
            <a:pPr marL="329455" lvl="1" indent="-164727" algn="l">
              <a:lnSpc>
                <a:spcPts val="3200"/>
              </a:lnSpc>
              <a:buFont typeface="Arial"/>
              <a:buChar char="•"/>
            </a:pPr>
            <a:r>
              <a:rPr lang="en-US" sz="2559" spc="37">
                <a:solidFill>
                  <a:srgbClr val="595959"/>
                </a:solidFill>
                <a:latin typeface="Montserrat"/>
              </a:rPr>
              <a:t>IT Risk Managers (www.itriskmanagers.com) .</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30</a:t>
            </a:r>
          </a:p>
        </p:txBody>
      </p:sp>
      <p:sp>
        <p:nvSpPr>
          <p:cNvPr id="12" name="TextBox 12"/>
          <p:cNvSpPr txBox="1"/>
          <p:nvPr/>
        </p:nvSpPr>
        <p:spPr>
          <a:xfrm>
            <a:off x="457200" y="501967"/>
            <a:ext cx="9296400" cy="1204912"/>
          </a:xfrm>
          <a:prstGeom prst="rect">
            <a:avLst/>
          </a:prstGeom>
        </p:spPr>
        <p:txBody>
          <a:bodyPr lIns="0" tIns="0" rIns="0" bIns="0" rtlCol="0" anchor="t">
            <a:spAutoFit/>
          </a:bodyPr>
          <a:lstStyle/>
          <a:p>
            <a:pPr algn="ctr">
              <a:lnSpc>
                <a:spcPts val="4095"/>
              </a:lnSpc>
            </a:pPr>
            <a:r>
              <a:rPr lang="en-US" sz="3413" spc="50">
                <a:solidFill>
                  <a:srgbClr val="FFFFFF"/>
                </a:solidFill>
                <a:latin typeface="Montserrat"/>
              </a:rPr>
              <a:t>Representative Specialty </a:t>
            </a:r>
          </a:p>
          <a:p>
            <a:pPr algn="ctr">
              <a:lnSpc>
                <a:spcPts val="4095"/>
              </a:lnSpc>
            </a:pPr>
            <a:r>
              <a:rPr lang="en-US" sz="3413" spc="50">
                <a:solidFill>
                  <a:srgbClr val="FFFFFF"/>
                </a:solidFill>
                <a:latin typeface="Montserrat"/>
              </a:rPr>
              <a:t>Insurance Coverage Available</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2088515"/>
            <a:ext cx="8920480" cy="4769485"/>
          </a:xfrm>
          <a:prstGeom prst="rect">
            <a:avLst/>
          </a:prstGeom>
        </p:spPr>
        <p:txBody>
          <a:bodyPr lIns="0" tIns="0" rIns="0" bIns="0" rtlCol="0" anchor="t">
            <a:spAutoFit/>
          </a:bodyPr>
          <a:lstStyle/>
          <a:p>
            <a:pPr marL="384364" lvl="1" indent="-192182" algn="l">
              <a:lnSpc>
                <a:spcPts val="3626"/>
              </a:lnSpc>
              <a:buFont typeface="Arial"/>
              <a:buChar char="•"/>
            </a:pPr>
            <a:r>
              <a:rPr lang="en-US" sz="2986" spc="44">
                <a:solidFill>
                  <a:srgbClr val="595959"/>
                </a:solidFill>
                <a:latin typeface="Montserrat"/>
              </a:rPr>
              <a:t>Chubb </a:t>
            </a:r>
          </a:p>
          <a:p>
            <a:pPr marL="770692" lvl="2" indent="-256897" algn="l">
              <a:lnSpc>
                <a:spcPts val="2986"/>
              </a:lnSpc>
              <a:buFont typeface="Arial"/>
              <a:buChar char="⚬"/>
            </a:pPr>
            <a:r>
              <a:rPr lang="en-US" sz="2133" spc="31">
                <a:solidFill>
                  <a:srgbClr val="595959"/>
                </a:solidFill>
                <a:latin typeface="Montserrat"/>
              </a:rPr>
              <a:t>Well-rounded coverage, but not cheapest premium.  </a:t>
            </a:r>
          </a:p>
          <a:p>
            <a:pPr marL="770692" lvl="2" indent="-256897" algn="l">
              <a:lnSpc>
                <a:spcPts val="2986"/>
              </a:lnSpc>
              <a:buFont typeface="Arial"/>
              <a:buChar char="⚬"/>
            </a:pPr>
            <a:r>
              <a:rPr lang="en-US" sz="2133" spc="31">
                <a:solidFill>
                  <a:srgbClr val="595959"/>
                </a:solidFill>
                <a:latin typeface="Montserrat"/>
              </a:rPr>
              <a:t>Includes Data Breach Fund (Notification Costs with several good expansions of basic coverage -  sub-limit or preset number of notifications);</a:t>
            </a:r>
          </a:p>
          <a:p>
            <a:pPr marL="384364" lvl="1" indent="-192182" algn="l">
              <a:lnSpc>
                <a:spcPts val="3225"/>
              </a:lnSpc>
              <a:buFont typeface="Arial"/>
              <a:buChar char="•"/>
            </a:pPr>
            <a:r>
              <a:rPr lang="en-US" sz="2986" spc="44">
                <a:solidFill>
                  <a:srgbClr val="595959"/>
                </a:solidFill>
                <a:latin typeface="Montserrat"/>
              </a:rPr>
              <a:t>Travelers - “CyberFirst” or “CyberRisk”</a:t>
            </a:r>
          </a:p>
          <a:p>
            <a:pPr marL="770692" lvl="2" indent="-256897" algn="l">
              <a:lnSpc>
                <a:spcPts val="2986"/>
              </a:lnSpc>
              <a:buFont typeface="Arial"/>
              <a:buChar char="⚬"/>
            </a:pPr>
            <a:r>
              <a:rPr lang="en-US" sz="2133" spc="31">
                <a:solidFill>
                  <a:srgbClr val="595959"/>
                </a:solidFill>
                <a:latin typeface="Montserrat"/>
              </a:rPr>
              <a:t>Good coverage.  Can provide notifications cost sub-limit or pre-set number of notifications;</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31</a:t>
            </a:r>
          </a:p>
        </p:txBody>
      </p:sp>
      <p:sp>
        <p:nvSpPr>
          <p:cNvPr id="12" name="TextBox 12"/>
          <p:cNvSpPr txBox="1"/>
          <p:nvPr/>
        </p:nvSpPr>
        <p:spPr>
          <a:xfrm>
            <a:off x="457200" y="501967"/>
            <a:ext cx="9296400" cy="1204912"/>
          </a:xfrm>
          <a:prstGeom prst="rect">
            <a:avLst/>
          </a:prstGeom>
        </p:spPr>
        <p:txBody>
          <a:bodyPr lIns="0" tIns="0" rIns="0" bIns="0" rtlCol="0" anchor="t">
            <a:spAutoFit/>
          </a:bodyPr>
          <a:lstStyle/>
          <a:p>
            <a:pPr algn="ctr">
              <a:lnSpc>
                <a:spcPts val="4095"/>
              </a:lnSpc>
            </a:pPr>
            <a:r>
              <a:rPr lang="en-US" sz="3413" spc="50">
                <a:solidFill>
                  <a:srgbClr val="FFFFFF"/>
                </a:solidFill>
                <a:latin typeface="Montserrat"/>
              </a:rPr>
              <a:t>Representative Specialty </a:t>
            </a:r>
          </a:p>
          <a:p>
            <a:pPr algn="ctr">
              <a:lnSpc>
                <a:spcPts val="4095"/>
              </a:lnSpc>
            </a:pPr>
            <a:r>
              <a:rPr lang="en-US" sz="3413" spc="50">
                <a:solidFill>
                  <a:srgbClr val="FFFFFF"/>
                </a:solidFill>
                <a:latin typeface="Montserrat"/>
              </a:rPr>
              <a:t>Insurance Coverage Available</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32</a:t>
            </a:r>
          </a:p>
        </p:txBody>
      </p:sp>
      <p:sp>
        <p:nvSpPr>
          <p:cNvPr id="11" name="TextBox 11"/>
          <p:cNvSpPr txBox="1"/>
          <p:nvPr/>
        </p:nvSpPr>
        <p:spPr>
          <a:xfrm>
            <a:off x="457200" y="501967"/>
            <a:ext cx="9296400" cy="1204912"/>
          </a:xfrm>
          <a:prstGeom prst="rect">
            <a:avLst/>
          </a:prstGeom>
        </p:spPr>
        <p:txBody>
          <a:bodyPr lIns="0" tIns="0" rIns="0" bIns="0" rtlCol="0" anchor="t">
            <a:spAutoFit/>
          </a:bodyPr>
          <a:lstStyle/>
          <a:p>
            <a:pPr algn="ctr">
              <a:lnSpc>
                <a:spcPts val="4095"/>
              </a:lnSpc>
            </a:pPr>
            <a:r>
              <a:rPr lang="en-US" sz="3413" spc="50">
                <a:solidFill>
                  <a:srgbClr val="FFFFFF"/>
                </a:solidFill>
                <a:latin typeface="Montserrat"/>
              </a:rPr>
              <a:t>Representative Specialty </a:t>
            </a:r>
          </a:p>
          <a:p>
            <a:pPr algn="ctr">
              <a:lnSpc>
                <a:spcPts val="4095"/>
              </a:lnSpc>
            </a:pPr>
            <a:r>
              <a:rPr lang="en-US" sz="3413" spc="50">
                <a:solidFill>
                  <a:srgbClr val="FFFFFF"/>
                </a:solidFill>
                <a:latin typeface="Montserrat"/>
              </a:rPr>
              <a:t>Insurance Coverage Available</a:t>
            </a:r>
          </a:p>
        </p:txBody>
      </p:sp>
      <p:sp>
        <p:nvSpPr>
          <p:cNvPr id="12" name="TextBox 12"/>
          <p:cNvSpPr txBox="1"/>
          <p:nvPr/>
        </p:nvSpPr>
        <p:spPr>
          <a:xfrm>
            <a:off x="457200" y="1980130"/>
            <a:ext cx="8920480" cy="4841240"/>
          </a:xfrm>
          <a:prstGeom prst="rect">
            <a:avLst/>
          </a:prstGeom>
        </p:spPr>
        <p:txBody>
          <a:bodyPr lIns="0" tIns="0" rIns="0" bIns="0" rtlCol="0" anchor="t">
            <a:spAutoFit/>
          </a:bodyPr>
          <a:lstStyle/>
          <a:p>
            <a:pPr marL="329455" lvl="1" indent="-164727" algn="l">
              <a:lnSpc>
                <a:spcPts val="3071"/>
              </a:lnSpc>
              <a:buFont typeface="Arial"/>
              <a:buChar char="•"/>
            </a:pPr>
            <a:r>
              <a:rPr lang="en-US" sz="2559" spc="37" dirty="0">
                <a:solidFill>
                  <a:srgbClr val="595959"/>
                </a:solidFill>
                <a:latin typeface="Montserrat"/>
              </a:rPr>
              <a:t> Coalition</a:t>
            </a:r>
          </a:p>
          <a:p>
            <a:pPr marL="770692" lvl="2" indent="-256897" algn="l">
              <a:lnSpc>
                <a:spcPts val="3200"/>
              </a:lnSpc>
              <a:buFont typeface="Arial"/>
              <a:buChar char="⚬"/>
            </a:pPr>
            <a:r>
              <a:rPr lang="en-US" sz="2133" spc="31" dirty="0">
                <a:solidFill>
                  <a:srgbClr val="595959"/>
                </a:solidFill>
                <a:latin typeface="Montserrat"/>
              </a:rPr>
              <a:t>A combination of First Party, Third Party with available.  Also, includes “Pre-claim Assistance” sub-limit;</a:t>
            </a:r>
          </a:p>
          <a:p>
            <a:pPr marL="770692" lvl="2" indent="-256897" algn="l">
              <a:lnSpc>
                <a:spcPts val="3200"/>
              </a:lnSpc>
              <a:buFont typeface="Arial"/>
              <a:buChar char="⚬"/>
            </a:pPr>
            <a:r>
              <a:rPr lang="en-US" sz="2133" spc="31" dirty="0">
                <a:solidFill>
                  <a:srgbClr val="595959"/>
                </a:solidFill>
                <a:latin typeface="Montserrat"/>
              </a:rPr>
              <a:t>Need “Reputational Repair Endorsement”; and likely, negotiation in Hammer Clause percentage;</a:t>
            </a:r>
          </a:p>
          <a:p>
            <a:pPr marL="770692" lvl="2" indent="-256897" algn="l">
              <a:lnSpc>
                <a:spcPts val="3200"/>
              </a:lnSpc>
              <a:buFont typeface="Arial"/>
              <a:buChar char="⚬"/>
            </a:pPr>
            <a:r>
              <a:rPr lang="en-US" sz="2133" spc="31" dirty="0">
                <a:solidFill>
                  <a:srgbClr val="595959"/>
                </a:solidFill>
                <a:latin typeface="Montserrat"/>
              </a:rPr>
              <a:t>Heavily reinsured;</a:t>
            </a:r>
          </a:p>
          <a:p>
            <a:pPr marL="770692" lvl="2" indent="-256897" algn="l">
              <a:lnSpc>
                <a:spcPts val="3200"/>
              </a:lnSpc>
              <a:buFont typeface="Arial"/>
              <a:buChar char="⚬"/>
            </a:pPr>
            <a:r>
              <a:rPr lang="en-US" sz="2133" spc="31" dirty="0">
                <a:solidFill>
                  <a:srgbClr val="595959"/>
                </a:solidFill>
                <a:latin typeface="Montserrat"/>
              </a:rPr>
              <a:t>Great Annual Claims Study report.</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2078990"/>
            <a:ext cx="8839200" cy="4616450"/>
          </a:xfrm>
          <a:prstGeom prst="rect">
            <a:avLst/>
          </a:prstGeom>
        </p:spPr>
        <p:txBody>
          <a:bodyPr lIns="0" tIns="0" rIns="0" bIns="0" rtlCol="0" anchor="t">
            <a:spAutoFit/>
          </a:bodyPr>
          <a:lstStyle/>
          <a:p>
            <a:pPr marL="329455" lvl="1" indent="-164727" algn="l">
              <a:lnSpc>
                <a:spcPts val="3200"/>
              </a:lnSpc>
              <a:buFont typeface="Arial"/>
              <a:buChar char="•"/>
            </a:pPr>
            <a:r>
              <a:rPr lang="en-US" sz="2559" spc="37">
                <a:solidFill>
                  <a:srgbClr val="595959"/>
                </a:solidFill>
                <a:latin typeface="Montserrat"/>
              </a:rPr>
              <a:t>2021 NetDiligence Cyber Claims Study; </a:t>
            </a:r>
          </a:p>
          <a:p>
            <a:pPr marL="329455" lvl="1" indent="-164727" algn="l">
              <a:lnSpc>
                <a:spcPts val="3200"/>
              </a:lnSpc>
              <a:buFont typeface="Arial"/>
              <a:buChar char="•"/>
            </a:pPr>
            <a:r>
              <a:rPr lang="en-US" sz="2559" spc="37">
                <a:solidFill>
                  <a:srgbClr val="595959"/>
                </a:solidFill>
                <a:latin typeface="Montserrat"/>
              </a:rPr>
              <a:t>Advisen Cyber Liability Insurance Market Trends (2021);</a:t>
            </a:r>
          </a:p>
          <a:p>
            <a:pPr marL="329455" lvl="1" indent="-164727" algn="l">
              <a:lnSpc>
                <a:spcPts val="3200"/>
              </a:lnSpc>
              <a:buFont typeface="Arial"/>
              <a:buChar char="•"/>
            </a:pPr>
            <a:r>
              <a:rPr lang="en-US" sz="2559" spc="37">
                <a:solidFill>
                  <a:srgbClr val="595959"/>
                </a:solidFill>
                <a:latin typeface="Montserrat"/>
              </a:rPr>
              <a:t>Coalition Cyber Report (2021);</a:t>
            </a:r>
          </a:p>
          <a:p>
            <a:pPr marL="329455" lvl="1" indent="-164727" algn="l">
              <a:lnSpc>
                <a:spcPts val="3200"/>
              </a:lnSpc>
              <a:buFont typeface="Arial"/>
              <a:buChar char="•"/>
            </a:pPr>
            <a:r>
              <a:rPr lang="en-US" sz="2559" spc="37">
                <a:solidFill>
                  <a:srgbClr val="595959"/>
                </a:solidFill>
                <a:latin typeface="Montserrat"/>
              </a:rPr>
              <a:t>International, government-backed hacking efforts directed at businesses and individuals;</a:t>
            </a:r>
          </a:p>
          <a:p>
            <a:pPr marL="329455" lvl="1" indent="-164727" algn="l">
              <a:lnSpc>
                <a:spcPts val="3200"/>
              </a:lnSpc>
              <a:buFont typeface="Arial"/>
              <a:buChar char="•"/>
            </a:pPr>
            <a:r>
              <a:rPr lang="en-US" sz="2559" spc="37">
                <a:solidFill>
                  <a:srgbClr val="595959"/>
                </a:solidFill>
                <a:latin typeface="Montserrat"/>
              </a:rPr>
              <a:t>Employee-related (</a:t>
            </a:r>
            <a:r>
              <a:rPr lang="en-US" sz="2559" u="sng" spc="37">
                <a:solidFill>
                  <a:srgbClr val="595959"/>
                </a:solidFill>
                <a:latin typeface="Montserrat"/>
              </a:rPr>
              <a:t>internal </a:t>
            </a:r>
            <a:r>
              <a:rPr lang="en-US" sz="2559" spc="37">
                <a:solidFill>
                  <a:srgbClr val="595959"/>
                </a:solidFill>
                <a:latin typeface="Montserrat"/>
              </a:rPr>
              <a:t>loss trigger still one of  the largest sources of claims activity);</a:t>
            </a:r>
          </a:p>
          <a:p>
            <a:pPr marL="329455" lvl="1" indent="-164727" algn="l">
              <a:lnSpc>
                <a:spcPts val="3200"/>
              </a:lnSpc>
              <a:buFont typeface="Arial"/>
              <a:buChar char="•"/>
            </a:pPr>
            <a:r>
              <a:rPr lang="en-US" sz="2559" spc="37">
                <a:solidFill>
                  <a:srgbClr val="595959"/>
                </a:solidFill>
                <a:latin typeface="Montserrat"/>
              </a:rPr>
              <a:t>Insurance carrier claims info and details.</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33</a:t>
            </a:r>
          </a:p>
        </p:txBody>
      </p:sp>
      <p:sp>
        <p:nvSpPr>
          <p:cNvPr id="12" name="TextBox 12"/>
          <p:cNvSpPr txBox="1"/>
          <p:nvPr/>
        </p:nvSpPr>
        <p:spPr>
          <a:xfrm>
            <a:off x="457200" y="501967"/>
            <a:ext cx="9296400" cy="1204912"/>
          </a:xfrm>
          <a:prstGeom prst="rect">
            <a:avLst/>
          </a:prstGeom>
        </p:spPr>
        <p:txBody>
          <a:bodyPr lIns="0" tIns="0" rIns="0" bIns="0" rtlCol="0" anchor="t">
            <a:spAutoFit/>
          </a:bodyPr>
          <a:lstStyle/>
          <a:p>
            <a:pPr algn="ctr">
              <a:lnSpc>
                <a:spcPts val="4863"/>
              </a:lnSpc>
            </a:pPr>
            <a:r>
              <a:rPr lang="en-US" sz="4053" spc="60">
                <a:solidFill>
                  <a:srgbClr val="FFFFFF"/>
                </a:solidFill>
                <a:latin typeface="Montserrat"/>
              </a:rPr>
              <a:t>Past, Current and Anticipated Losses</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1772626"/>
            <a:ext cx="8850307" cy="4312473"/>
          </a:xfrm>
          <a:prstGeom prst="rect">
            <a:avLst/>
          </a:prstGeom>
        </p:spPr>
        <p:txBody>
          <a:bodyPr lIns="0" tIns="0" rIns="0" bIns="0" rtlCol="0" anchor="t">
            <a:spAutoFit/>
          </a:bodyPr>
          <a:lstStyle/>
          <a:p>
            <a:pPr marL="293852" lvl="1" indent="-146926" algn="l">
              <a:lnSpc>
                <a:spcPts val="3425"/>
              </a:lnSpc>
              <a:buFont typeface="Arial"/>
              <a:buChar char="•"/>
            </a:pPr>
            <a:r>
              <a:rPr lang="en-US" sz="2283" spc="33">
                <a:solidFill>
                  <a:srgbClr val="595959"/>
                </a:solidFill>
                <a:latin typeface="Montserrat"/>
              </a:rPr>
              <a:t>Catastrophic losses, and difficulty to predict (underwriters more rigidly underwriting – supplemental applications the norm);</a:t>
            </a:r>
          </a:p>
          <a:p>
            <a:pPr marL="293852" lvl="1" indent="-146926" algn="l">
              <a:lnSpc>
                <a:spcPts val="3425"/>
              </a:lnSpc>
              <a:buFont typeface="Arial"/>
              <a:buChar char="•"/>
            </a:pPr>
            <a:r>
              <a:rPr lang="en-US" sz="2283" spc="14">
                <a:solidFill>
                  <a:srgbClr val="595959"/>
                </a:solidFill>
                <a:latin typeface="Montserrat"/>
              </a:rPr>
              <a:t>Data Security Costs Notification expenses increasingly important to buyers of this insurance (all states with statutory law; Federal law effective in February, 2010 (“HI-TECH”)), as these are unbudgeted expenses, which come as a surprise to the entity who must absorb them;</a:t>
            </a:r>
          </a:p>
          <a:p>
            <a:pPr marL="293852" lvl="1" indent="-146926" algn="l">
              <a:lnSpc>
                <a:spcPts val="3425"/>
              </a:lnSpc>
              <a:buFont typeface="Arial"/>
              <a:buChar char="•"/>
            </a:pPr>
            <a:r>
              <a:rPr lang="en-US" sz="2283" spc="14">
                <a:solidFill>
                  <a:srgbClr val="595959"/>
                </a:solidFill>
                <a:latin typeface="Montserrat"/>
              </a:rPr>
              <a:t>Computer-controlled machinery hacking exposure emerging.</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34</a:t>
            </a:r>
          </a:p>
        </p:txBody>
      </p:sp>
      <p:sp>
        <p:nvSpPr>
          <p:cNvPr id="12" name="TextBox 12"/>
          <p:cNvSpPr txBox="1"/>
          <p:nvPr/>
        </p:nvSpPr>
        <p:spPr>
          <a:xfrm>
            <a:off x="457200" y="501967"/>
            <a:ext cx="9296400" cy="1204912"/>
          </a:xfrm>
          <a:prstGeom prst="rect">
            <a:avLst/>
          </a:prstGeom>
        </p:spPr>
        <p:txBody>
          <a:bodyPr lIns="0" tIns="0" rIns="0" bIns="0" rtlCol="0" anchor="t">
            <a:spAutoFit/>
          </a:bodyPr>
          <a:lstStyle/>
          <a:p>
            <a:pPr algn="ctr">
              <a:lnSpc>
                <a:spcPts val="4863"/>
              </a:lnSpc>
            </a:pPr>
            <a:r>
              <a:rPr lang="en-US" sz="4053" spc="60">
                <a:solidFill>
                  <a:srgbClr val="FFFFFF"/>
                </a:solidFill>
                <a:latin typeface="Montserrat"/>
              </a:rPr>
              <a:t>Past, Current and Anticipated Losses</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1926590"/>
            <a:ext cx="8958629" cy="3634829"/>
          </a:xfrm>
          <a:prstGeom prst="rect">
            <a:avLst/>
          </a:prstGeom>
        </p:spPr>
        <p:txBody>
          <a:bodyPr lIns="0" tIns="0" rIns="0" bIns="0" rtlCol="0" anchor="t">
            <a:spAutoFit/>
          </a:bodyPr>
          <a:lstStyle/>
          <a:p>
            <a:pPr marL="298987" lvl="1" indent="-149493" algn="l">
              <a:lnSpc>
                <a:spcPts val="2904"/>
              </a:lnSpc>
              <a:buFont typeface="Arial"/>
              <a:buChar char="•"/>
            </a:pPr>
            <a:r>
              <a:rPr lang="en-US" sz="2323" spc="34">
                <a:solidFill>
                  <a:srgbClr val="595959"/>
                </a:solidFill>
                <a:latin typeface="Montserrat"/>
              </a:rPr>
              <a:t>Increasing web sites/users, with much more “social media” activity (“Facebook”, “Pinterest”, “LinkedIn”, etc.);</a:t>
            </a:r>
          </a:p>
          <a:p>
            <a:pPr marL="298987" lvl="1" indent="-149493" algn="l">
              <a:lnSpc>
                <a:spcPts val="2904"/>
              </a:lnSpc>
              <a:buFont typeface="Arial"/>
              <a:buChar char="•"/>
            </a:pPr>
            <a:r>
              <a:rPr lang="en-US" sz="2323" spc="34">
                <a:solidFill>
                  <a:srgbClr val="595959"/>
                </a:solidFill>
                <a:latin typeface="Montserrat"/>
              </a:rPr>
              <a:t>Mobile computing and transaction payments.  Cash??;</a:t>
            </a:r>
          </a:p>
          <a:p>
            <a:pPr marL="298987" lvl="1" indent="-149493" algn="l">
              <a:lnSpc>
                <a:spcPts val="2904"/>
              </a:lnSpc>
              <a:buFont typeface="Arial"/>
              <a:buChar char="•"/>
            </a:pPr>
            <a:r>
              <a:rPr lang="en-US" sz="2323" spc="34">
                <a:solidFill>
                  <a:srgbClr val="595959"/>
                </a:solidFill>
                <a:latin typeface="Montserrat"/>
              </a:rPr>
              <a:t>Increasing forensic expenses (does insurance cover??);</a:t>
            </a:r>
          </a:p>
          <a:p>
            <a:pPr marL="298987" lvl="1" indent="-149493" algn="l">
              <a:lnSpc>
                <a:spcPts val="2904"/>
              </a:lnSpc>
              <a:buFont typeface="Arial"/>
              <a:buChar char="•"/>
            </a:pPr>
            <a:r>
              <a:rPr lang="en-US" sz="2323" spc="34">
                <a:solidFill>
                  <a:srgbClr val="595959"/>
                </a:solidFill>
                <a:latin typeface="Montserrat"/>
              </a:rPr>
              <a:t>Proliferation of fraud and computer viruses, much from outside the USA; </a:t>
            </a:r>
          </a:p>
          <a:p>
            <a:pPr marL="298987" lvl="1" indent="-149493" algn="l">
              <a:lnSpc>
                <a:spcPts val="2904"/>
              </a:lnSpc>
              <a:buFont typeface="Arial"/>
              <a:buChar char="•"/>
            </a:pPr>
            <a:r>
              <a:rPr lang="en-US" sz="2323" spc="34">
                <a:solidFill>
                  <a:srgbClr val="595959"/>
                </a:solidFill>
                <a:latin typeface="Montserrat"/>
              </a:rPr>
              <a:t>Constantly evolving insurance coverage provisions, new policies, new insurers, and court cases;</a:t>
            </a:r>
          </a:p>
          <a:p>
            <a:pPr marL="298987" lvl="1" indent="-149493" algn="l">
              <a:lnSpc>
                <a:spcPts val="2904"/>
              </a:lnSpc>
              <a:buFont typeface="Arial"/>
              <a:buChar char="•"/>
            </a:pPr>
            <a:r>
              <a:rPr lang="en-US" sz="2323" spc="15">
                <a:solidFill>
                  <a:srgbClr val="595959"/>
                </a:solidFill>
                <a:latin typeface="Montserrat"/>
              </a:rPr>
              <a:t>Both catastrophic, as well as small losses (severity and frequency) are possible.</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35</a:t>
            </a:r>
          </a:p>
        </p:txBody>
      </p:sp>
      <p:sp>
        <p:nvSpPr>
          <p:cNvPr id="12" name="TextBox 12"/>
          <p:cNvSpPr txBox="1"/>
          <p:nvPr/>
        </p:nvSpPr>
        <p:spPr>
          <a:xfrm>
            <a:off x="457200" y="492442"/>
            <a:ext cx="9296400" cy="1214437"/>
          </a:xfrm>
          <a:prstGeom prst="rect">
            <a:avLst/>
          </a:prstGeom>
        </p:spPr>
        <p:txBody>
          <a:bodyPr lIns="0" tIns="0" rIns="0" bIns="0" rtlCol="0" anchor="t">
            <a:spAutoFit/>
          </a:bodyPr>
          <a:lstStyle/>
          <a:p>
            <a:pPr algn="ctr">
              <a:lnSpc>
                <a:spcPts val="5631"/>
              </a:lnSpc>
            </a:pPr>
            <a:r>
              <a:rPr lang="en-US" sz="4693" spc="69">
                <a:solidFill>
                  <a:srgbClr val="FFFFFF"/>
                </a:solidFill>
                <a:latin typeface="Montserrat"/>
              </a:rPr>
              <a:t>Anticipating The Future</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3479800"/>
            <a:ext cx="8839200" cy="1021080"/>
          </a:xfrm>
          <a:prstGeom prst="rect">
            <a:avLst/>
          </a:prstGeom>
        </p:spPr>
        <p:txBody>
          <a:bodyPr lIns="0" tIns="0" rIns="0" bIns="0" rtlCol="0" anchor="t">
            <a:spAutoFit/>
          </a:bodyPr>
          <a:lstStyle/>
          <a:p>
            <a:pPr algn="ctr">
              <a:lnSpc>
                <a:spcPts val="8447"/>
              </a:lnSpc>
            </a:pPr>
            <a:r>
              <a:rPr lang="en-US" sz="7039" spc="104">
                <a:solidFill>
                  <a:srgbClr val="000000"/>
                </a:solidFill>
                <a:latin typeface="Montserrat Bold"/>
              </a:rPr>
              <a:t>Exhibits</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36</a:t>
            </a:r>
          </a:p>
        </p:txBody>
      </p:sp>
      <p:grpSp>
        <p:nvGrpSpPr>
          <p:cNvPr id="12" name="Group 12"/>
          <p:cNvGrpSpPr/>
          <p:nvPr/>
        </p:nvGrpSpPr>
        <p:grpSpPr>
          <a:xfrm>
            <a:off x="0" y="6605361"/>
            <a:ext cx="9753600" cy="709839"/>
            <a:chOff x="0" y="0"/>
            <a:chExt cx="13004800" cy="946452"/>
          </a:xfrm>
        </p:grpSpPr>
        <p:grpSp>
          <p:nvGrpSpPr>
            <p:cNvPr id="13" name="Group 13"/>
            <p:cNvGrpSpPr/>
            <p:nvPr/>
          </p:nvGrpSpPr>
          <p:grpSpPr>
            <a:xfrm>
              <a:off x="0" y="665941"/>
              <a:ext cx="13004800" cy="280512"/>
              <a:chOff x="0" y="0"/>
              <a:chExt cx="4816593" cy="103893"/>
            </a:xfrm>
          </p:grpSpPr>
          <p:sp>
            <p:nvSpPr>
              <p:cNvPr id="14" name="Freeform 14"/>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5" name="TextBox 15"/>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6" name="Picture 16"/>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974215"/>
            <a:chOff x="0" y="0"/>
            <a:chExt cx="13004800" cy="2632287"/>
          </a:xfrm>
        </p:grpSpPr>
        <p:sp>
          <p:nvSpPr>
            <p:cNvPr id="3" name="Freeform 3"/>
            <p:cNvSpPr/>
            <p:nvPr/>
          </p:nvSpPr>
          <p:spPr>
            <a:xfrm>
              <a:off x="0" y="0"/>
              <a:ext cx="13004800" cy="2632287"/>
            </a:xfrm>
            <a:custGeom>
              <a:avLst/>
              <a:gdLst/>
              <a:ahLst/>
              <a:cxnLst/>
              <a:rect l="l" t="t" r="r" b="b"/>
              <a:pathLst>
                <a:path w="13004800" h="2632287">
                  <a:moveTo>
                    <a:pt x="0" y="0"/>
                  </a:moveTo>
                  <a:lnTo>
                    <a:pt x="13004800" y="0"/>
                  </a:lnTo>
                  <a:lnTo>
                    <a:pt x="13004800" y="2632287"/>
                  </a:lnTo>
                  <a:lnTo>
                    <a:pt x="0" y="2632287"/>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pic>
        <p:nvPicPr>
          <p:cNvPr id="10" name="Picture 10"/>
          <p:cNvPicPr>
            <a:picLocks noChangeAspect="1"/>
          </p:cNvPicPr>
          <p:nvPr/>
        </p:nvPicPr>
        <p:blipFill>
          <a:blip r:embed="rId2"/>
          <a:srcRect l="10023" r="525" b="510"/>
          <a:stretch>
            <a:fillRect/>
          </a:stretch>
        </p:blipFill>
        <p:spPr>
          <a:xfrm>
            <a:off x="4748805" y="3250650"/>
            <a:ext cx="4377741" cy="2937691"/>
          </a:xfrm>
          <a:prstGeom prst="rect">
            <a:avLst/>
          </a:prstGeom>
        </p:spPr>
      </p:pic>
      <p:sp>
        <p:nvSpPr>
          <p:cNvPr id="11" name="TextBox 11"/>
          <p:cNvSpPr txBox="1"/>
          <p:nvPr/>
        </p:nvSpPr>
        <p:spPr>
          <a:xfrm>
            <a:off x="457200" y="2098040"/>
            <a:ext cx="8839200" cy="4759960"/>
          </a:xfrm>
          <a:prstGeom prst="rect">
            <a:avLst/>
          </a:prstGeom>
        </p:spPr>
        <p:txBody>
          <a:bodyPr lIns="0" tIns="0" rIns="0" bIns="0" rtlCol="0" anchor="t">
            <a:spAutoFit/>
          </a:bodyPr>
          <a:lstStyle/>
          <a:p>
            <a:pPr marL="329455" lvl="1" indent="-164727" algn="l">
              <a:lnSpc>
                <a:spcPts val="3071"/>
              </a:lnSpc>
              <a:buFont typeface="Arial"/>
              <a:buChar char="•"/>
            </a:pPr>
            <a:r>
              <a:rPr lang="en-US" sz="2559" spc="37">
                <a:solidFill>
                  <a:srgbClr val="595959"/>
                </a:solidFill>
                <a:latin typeface="Montserrat"/>
              </a:rPr>
              <a:t>Average per transaction revenue per online customer:</a:t>
            </a:r>
          </a:p>
        </p:txBody>
      </p:sp>
      <p:sp>
        <p:nvSpPr>
          <p:cNvPr id="12" name="TextBox 12"/>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4</a:t>
            </a:r>
          </a:p>
        </p:txBody>
      </p:sp>
      <p:sp>
        <p:nvSpPr>
          <p:cNvPr id="13" name="TextBox 13"/>
          <p:cNvSpPr txBox="1"/>
          <p:nvPr/>
        </p:nvSpPr>
        <p:spPr>
          <a:xfrm>
            <a:off x="457200" y="492442"/>
            <a:ext cx="9296400" cy="1214437"/>
          </a:xfrm>
          <a:prstGeom prst="rect">
            <a:avLst/>
          </a:prstGeom>
        </p:spPr>
        <p:txBody>
          <a:bodyPr lIns="0" tIns="0" rIns="0" bIns="0" rtlCol="0" anchor="t">
            <a:spAutoFit/>
          </a:bodyPr>
          <a:lstStyle/>
          <a:p>
            <a:pPr algn="l">
              <a:lnSpc>
                <a:spcPts val="5631"/>
              </a:lnSpc>
            </a:pPr>
            <a:r>
              <a:rPr lang="en-US" sz="4693" spc="69">
                <a:solidFill>
                  <a:srgbClr val="FFFFFF"/>
                </a:solidFill>
                <a:latin typeface="Montserrat"/>
              </a:rPr>
              <a:t>The Dramatic Rise of E-Business</a:t>
            </a:r>
          </a:p>
        </p:txBody>
      </p:sp>
      <p:graphicFrame>
        <p:nvGraphicFramePr>
          <p:cNvPr id="14" name="Table 14"/>
          <p:cNvGraphicFramePr>
            <a:graphicFrameLocks noGrp="1"/>
          </p:cNvGraphicFramePr>
          <p:nvPr/>
        </p:nvGraphicFramePr>
        <p:xfrm>
          <a:off x="847365" y="3009176"/>
          <a:ext cx="3901440" cy="3204030"/>
        </p:xfrm>
        <a:graphic>
          <a:graphicData uri="http://schemas.openxmlformats.org/drawingml/2006/table">
            <a:tbl>
              <a:tblPr/>
              <a:tblGrid>
                <a:gridCol w="2033922">
                  <a:extLst>
                    <a:ext uri="{9D8B030D-6E8A-4147-A177-3AD203B41FA5}">
                      <a16:colId xmlns:a16="http://schemas.microsoft.com/office/drawing/2014/main" xmlns="" val="20000"/>
                    </a:ext>
                  </a:extLst>
                </a:gridCol>
                <a:gridCol w="1867518">
                  <a:extLst>
                    <a:ext uri="{9D8B030D-6E8A-4147-A177-3AD203B41FA5}">
                      <a16:colId xmlns:a16="http://schemas.microsoft.com/office/drawing/2014/main" xmlns="" val="20001"/>
                    </a:ext>
                  </a:extLst>
                </a:gridCol>
              </a:tblGrid>
              <a:tr h="457824">
                <a:tc>
                  <a:txBody>
                    <a:bodyPr/>
                    <a:lstStyle/>
                    <a:p>
                      <a:pPr algn="l">
                        <a:defRPr/>
                      </a:pPr>
                      <a:r>
                        <a:rPr lang="en-US" sz="1920" spc="28">
                          <a:solidFill>
                            <a:srgbClr val="FFFFFF"/>
                          </a:solidFill>
                          <a:latin typeface="Montserrat Bold"/>
                        </a:rPr>
                        <a:t>Year</a:t>
                      </a:r>
                      <a:endParaRPr lang="en-US" sz="1100"/>
                    </a:p>
                  </a:txBody>
                  <a:tcPr>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F0"/>
                    </a:solidFill>
                  </a:tcPr>
                </a:tc>
                <a:tc>
                  <a:txBody>
                    <a:bodyPr/>
                    <a:lstStyle/>
                    <a:p>
                      <a:pPr algn="l">
                        <a:defRPr/>
                      </a:pPr>
                      <a:r>
                        <a:rPr lang="en-US" sz="1920" spc="28">
                          <a:solidFill>
                            <a:srgbClr val="FFFFFF"/>
                          </a:solidFill>
                          <a:latin typeface="Montserrat Bold"/>
                        </a:rPr>
                        <a:t>Amount</a:t>
                      </a:r>
                      <a:endParaRPr lang="en-US" sz="1100"/>
                    </a:p>
                  </a:txBody>
                  <a:tcPr>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413311">
                <a:tc>
                  <a:txBody>
                    <a:bodyPr/>
                    <a:lstStyle/>
                    <a:p>
                      <a:pPr algn="l">
                        <a:defRPr/>
                      </a:pPr>
                      <a:r>
                        <a:rPr lang="en-US" sz="1493" spc="22">
                          <a:solidFill>
                            <a:srgbClr val="000000"/>
                          </a:solidFill>
                          <a:latin typeface="Montserrat Bold"/>
                        </a:rPr>
                        <a:t>2004</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defRPr/>
                      </a:pPr>
                      <a:r>
                        <a:rPr lang="en-US" sz="1493" spc="22">
                          <a:solidFill>
                            <a:srgbClr val="595959"/>
                          </a:solidFill>
                          <a:latin typeface="Montserrat"/>
                        </a:rPr>
                        <a:t>$600</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13311">
                <a:tc>
                  <a:txBody>
                    <a:bodyPr/>
                    <a:lstStyle/>
                    <a:p>
                      <a:pPr algn="l">
                        <a:defRPr/>
                      </a:pPr>
                      <a:r>
                        <a:rPr lang="en-US" sz="1493" spc="22">
                          <a:solidFill>
                            <a:srgbClr val="000000"/>
                          </a:solidFill>
                          <a:latin typeface="Montserrat Bold"/>
                        </a:rPr>
                        <a:t>2008</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defRPr/>
                      </a:pPr>
                      <a:r>
                        <a:rPr lang="en-US" sz="1493" spc="22">
                          <a:solidFill>
                            <a:srgbClr val="595959"/>
                          </a:solidFill>
                          <a:latin typeface="Montserrat"/>
                        </a:rPr>
                        <a:t>$1,000</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13311">
                <a:tc>
                  <a:txBody>
                    <a:bodyPr/>
                    <a:lstStyle/>
                    <a:p>
                      <a:pPr algn="l">
                        <a:defRPr/>
                      </a:pPr>
                      <a:r>
                        <a:rPr lang="en-US" sz="1493" spc="22">
                          <a:solidFill>
                            <a:srgbClr val="000000"/>
                          </a:solidFill>
                          <a:latin typeface="Montserrat Bold"/>
                        </a:rPr>
                        <a:t>2012</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defRPr/>
                      </a:pPr>
                      <a:r>
                        <a:rPr lang="en-US" sz="1493" spc="22">
                          <a:solidFill>
                            <a:srgbClr val="595959"/>
                          </a:solidFill>
                          <a:latin typeface="Montserrat"/>
                        </a:rPr>
                        <a:t>$1,300</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13311">
                <a:tc>
                  <a:txBody>
                    <a:bodyPr/>
                    <a:lstStyle/>
                    <a:p>
                      <a:pPr algn="l">
                        <a:defRPr/>
                      </a:pPr>
                      <a:r>
                        <a:rPr lang="en-US" sz="1493" spc="22">
                          <a:solidFill>
                            <a:srgbClr val="000000"/>
                          </a:solidFill>
                          <a:latin typeface="Montserrat Bold"/>
                        </a:rPr>
                        <a:t>2016</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defRPr/>
                      </a:pPr>
                      <a:r>
                        <a:rPr lang="en-US" sz="1493" spc="22">
                          <a:solidFill>
                            <a:srgbClr val="595959"/>
                          </a:solidFill>
                          <a:latin typeface="Montserrat"/>
                        </a:rPr>
                        <a:t>$2,000</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13311">
                <a:tc>
                  <a:txBody>
                    <a:bodyPr/>
                    <a:lstStyle/>
                    <a:p>
                      <a:pPr algn="l">
                        <a:defRPr/>
                      </a:pPr>
                      <a:r>
                        <a:rPr lang="en-US" sz="1493" spc="22">
                          <a:solidFill>
                            <a:srgbClr val="000000"/>
                          </a:solidFill>
                          <a:latin typeface="Montserrat Bold"/>
                        </a:rPr>
                        <a:t>2022</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defRPr/>
                      </a:pPr>
                      <a:r>
                        <a:rPr lang="en-US" sz="1493" spc="22">
                          <a:solidFill>
                            <a:srgbClr val="595959"/>
                          </a:solidFill>
                          <a:latin typeface="Montserrat"/>
                        </a:rPr>
                        <a:t>$12,000 (projected)</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13311">
                <a:tc>
                  <a:txBody>
                    <a:bodyPr/>
                    <a:lstStyle/>
                    <a:p>
                      <a:pPr algn="l">
                        <a:defRPr/>
                      </a:pPr>
                      <a:r>
                        <a:rPr lang="en-US" sz="1493" spc="22">
                          <a:solidFill>
                            <a:srgbClr val="000000"/>
                          </a:solidFill>
                          <a:latin typeface="Montserrat Bold"/>
                        </a:rPr>
                        <a:t>2025</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defRPr/>
                      </a:pPr>
                      <a:r>
                        <a:rPr lang="en-US" sz="1493" spc="22">
                          <a:solidFill>
                            <a:srgbClr val="595959"/>
                          </a:solidFill>
                          <a:latin typeface="Montserrat"/>
                        </a:rPr>
                        <a:t>$20,000 (projected)</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bl>
          </a:graphicData>
        </a:graphic>
      </p:graphicFrame>
      <p:sp>
        <p:nvSpPr>
          <p:cNvPr id="15" name="TextBox 15"/>
          <p:cNvSpPr txBox="1"/>
          <p:nvPr/>
        </p:nvSpPr>
        <p:spPr>
          <a:xfrm>
            <a:off x="457200" y="6461970"/>
            <a:ext cx="7919719" cy="236855"/>
          </a:xfrm>
          <a:prstGeom prst="rect">
            <a:avLst/>
          </a:prstGeom>
        </p:spPr>
        <p:txBody>
          <a:bodyPr lIns="0" tIns="0" rIns="0" bIns="0" rtlCol="0" anchor="t">
            <a:spAutoFit/>
          </a:bodyPr>
          <a:lstStyle/>
          <a:p>
            <a:pPr algn="l">
              <a:lnSpc>
                <a:spcPts val="1791"/>
              </a:lnSpc>
            </a:pPr>
            <a:r>
              <a:rPr lang="en-US" sz="1493" spc="22">
                <a:solidFill>
                  <a:srgbClr val="595959"/>
                </a:solidFill>
                <a:latin typeface="Montserrat Italics"/>
              </a:rPr>
              <a:t>(Source:  BankAmerica Corp./Robertson, Stephens &amp; Co.)</a:t>
            </a:r>
          </a:p>
        </p:txBody>
      </p:sp>
      <p:grpSp>
        <p:nvGrpSpPr>
          <p:cNvPr id="16" name="Group 16"/>
          <p:cNvGrpSpPr/>
          <p:nvPr/>
        </p:nvGrpSpPr>
        <p:grpSpPr>
          <a:xfrm>
            <a:off x="0" y="6605361"/>
            <a:ext cx="9753600" cy="709839"/>
            <a:chOff x="0" y="0"/>
            <a:chExt cx="13004800" cy="946452"/>
          </a:xfrm>
        </p:grpSpPr>
        <p:grpSp>
          <p:nvGrpSpPr>
            <p:cNvPr id="17" name="Group 17"/>
            <p:cNvGrpSpPr/>
            <p:nvPr/>
          </p:nvGrpSpPr>
          <p:grpSpPr>
            <a:xfrm>
              <a:off x="0" y="665941"/>
              <a:ext cx="13004800" cy="280512"/>
              <a:chOff x="0" y="0"/>
              <a:chExt cx="4816593" cy="103893"/>
            </a:xfrm>
          </p:grpSpPr>
          <p:sp>
            <p:nvSpPr>
              <p:cNvPr id="18" name="Freeform 18"/>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9" name="TextBox 19"/>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20" name="Picture 20"/>
            <p:cNvPicPr>
              <a:picLocks noChangeAspect="1"/>
            </p:cNvPicPr>
            <p:nvPr/>
          </p:nvPicPr>
          <p:blipFill>
            <a:blip r:embed="rId3"/>
            <a:srcRect/>
            <a:stretch>
              <a:fillRect/>
            </a:stretch>
          </p:blipFill>
          <p:spPr>
            <a:xfrm>
              <a:off x="11838423" y="0"/>
              <a:ext cx="1095812" cy="946452"/>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906814"/>
            <a:chOff x="0" y="0"/>
            <a:chExt cx="13004800" cy="2542419"/>
          </a:xfrm>
        </p:grpSpPr>
        <p:sp>
          <p:nvSpPr>
            <p:cNvPr id="3" name="Freeform 3"/>
            <p:cNvSpPr/>
            <p:nvPr/>
          </p:nvSpPr>
          <p:spPr>
            <a:xfrm>
              <a:off x="0" y="0"/>
              <a:ext cx="13004800" cy="2542419"/>
            </a:xfrm>
            <a:custGeom>
              <a:avLst/>
              <a:gdLst/>
              <a:ahLst/>
              <a:cxnLst/>
              <a:rect l="l" t="t" r="r" b="b"/>
              <a:pathLst>
                <a:path w="13004800" h="2542419">
                  <a:moveTo>
                    <a:pt x="0" y="0"/>
                  </a:moveTo>
                  <a:lnTo>
                    <a:pt x="13004800" y="0"/>
                  </a:lnTo>
                  <a:lnTo>
                    <a:pt x="13004800" y="2542419"/>
                  </a:lnTo>
                  <a:lnTo>
                    <a:pt x="0" y="2542419"/>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2098040"/>
            <a:ext cx="8839200" cy="4759960"/>
          </a:xfrm>
          <a:prstGeom prst="rect">
            <a:avLst/>
          </a:prstGeom>
        </p:spPr>
        <p:txBody>
          <a:bodyPr lIns="0" tIns="0" rIns="0" bIns="0" rtlCol="0" anchor="t">
            <a:spAutoFit/>
          </a:bodyPr>
          <a:lstStyle/>
          <a:p>
            <a:pPr marL="329455" lvl="1" indent="-164727" algn="l">
              <a:lnSpc>
                <a:spcPts val="3071"/>
              </a:lnSpc>
              <a:buFont typeface="Arial"/>
              <a:buChar char="•"/>
            </a:pPr>
            <a:r>
              <a:rPr lang="en-US" sz="2559" spc="37">
                <a:solidFill>
                  <a:srgbClr val="595959"/>
                </a:solidFill>
                <a:latin typeface="Montserrat"/>
              </a:rPr>
              <a:t>Leading online purchases by selected retail category:</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5</a:t>
            </a:r>
          </a:p>
        </p:txBody>
      </p:sp>
      <p:sp>
        <p:nvSpPr>
          <p:cNvPr id="12" name="TextBox 12"/>
          <p:cNvSpPr txBox="1"/>
          <p:nvPr/>
        </p:nvSpPr>
        <p:spPr>
          <a:xfrm>
            <a:off x="457200" y="492442"/>
            <a:ext cx="9296400" cy="1214437"/>
          </a:xfrm>
          <a:prstGeom prst="rect">
            <a:avLst/>
          </a:prstGeom>
        </p:spPr>
        <p:txBody>
          <a:bodyPr lIns="0" tIns="0" rIns="0" bIns="0" rtlCol="0" anchor="t">
            <a:spAutoFit/>
          </a:bodyPr>
          <a:lstStyle/>
          <a:p>
            <a:pPr algn="l">
              <a:lnSpc>
                <a:spcPts val="5631"/>
              </a:lnSpc>
            </a:pPr>
            <a:r>
              <a:rPr lang="en-US" sz="4693" spc="69">
                <a:solidFill>
                  <a:srgbClr val="FFFFFF"/>
                </a:solidFill>
                <a:latin typeface="Montserrat"/>
              </a:rPr>
              <a:t>The Dramatic Rise of E-Business</a:t>
            </a:r>
          </a:p>
        </p:txBody>
      </p:sp>
      <p:graphicFrame>
        <p:nvGraphicFramePr>
          <p:cNvPr id="13" name="Table 13"/>
          <p:cNvGraphicFramePr>
            <a:graphicFrameLocks noGrp="1"/>
          </p:cNvGraphicFramePr>
          <p:nvPr/>
        </p:nvGraphicFramePr>
        <p:xfrm>
          <a:off x="655321" y="2989094"/>
          <a:ext cx="8366760" cy="3450854"/>
        </p:xfrm>
        <a:graphic>
          <a:graphicData uri="http://schemas.openxmlformats.org/drawingml/2006/table">
            <a:tbl>
              <a:tblPr/>
              <a:tblGrid>
                <a:gridCol w="4183380">
                  <a:extLst>
                    <a:ext uri="{9D8B030D-6E8A-4147-A177-3AD203B41FA5}">
                      <a16:colId xmlns:a16="http://schemas.microsoft.com/office/drawing/2014/main" xmlns="" val="20000"/>
                    </a:ext>
                  </a:extLst>
                </a:gridCol>
                <a:gridCol w="4183380">
                  <a:extLst>
                    <a:ext uri="{9D8B030D-6E8A-4147-A177-3AD203B41FA5}">
                      <a16:colId xmlns:a16="http://schemas.microsoft.com/office/drawing/2014/main" xmlns="" val="20001"/>
                    </a:ext>
                  </a:extLst>
                </a:gridCol>
              </a:tblGrid>
              <a:tr h="546701">
                <a:tc gridSpan="2">
                  <a:txBody>
                    <a:bodyPr/>
                    <a:lstStyle/>
                    <a:p>
                      <a:pPr algn="l">
                        <a:defRPr/>
                      </a:pPr>
                      <a:r>
                        <a:rPr lang="en-US" sz="1920" spc="28">
                          <a:solidFill>
                            <a:srgbClr val="FFFFFF"/>
                          </a:solidFill>
                          <a:latin typeface="Montserrat Bold"/>
                        </a:rPr>
                        <a:t>Retail</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F0"/>
                    </a:solidFill>
                  </a:tcPr>
                </a:tc>
                <a:tc hMerge="1">
                  <a:txBody>
                    <a:bodyPr/>
                    <a:lstStyle/>
                    <a:p>
                      <a:pPr algn="l">
                        <a:defRPr/>
                      </a:pPr>
                      <a:r>
                        <a:rPr lang="en-US" sz="1920" spc="28">
                          <a:solidFill>
                            <a:srgbClr val="FFFFFF"/>
                          </a:solidFill>
                          <a:latin typeface="Montserrat Bold"/>
                        </a:rPr>
                        <a:t>Retail</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351367">
                <a:tc>
                  <a:txBody>
                    <a:bodyPr/>
                    <a:lstStyle/>
                    <a:p>
                      <a:pPr algn="l">
                        <a:defRPr/>
                      </a:pPr>
                      <a:r>
                        <a:rPr lang="en-US" sz="1706" spc="25">
                          <a:solidFill>
                            <a:srgbClr val="000000"/>
                          </a:solidFill>
                          <a:latin typeface="Montserrat Bold"/>
                        </a:rPr>
                        <a:t>Travel/Holiday</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defRPr/>
                      </a:pPr>
                      <a:r>
                        <a:rPr lang="en-US" sz="1706" spc="25">
                          <a:solidFill>
                            <a:srgbClr val="808080"/>
                          </a:solidFill>
                          <a:latin typeface="Montserrat"/>
                        </a:rPr>
                        <a:t>$19 billion</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349814">
                <a:tc>
                  <a:txBody>
                    <a:bodyPr/>
                    <a:lstStyle/>
                    <a:p>
                      <a:pPr algn="l">
                        <a:defRPr/>
                      </a:pPr>
                      <a:r>
                        <a:rPr lang="en-US" sz="1706" spc="25">
                          <a:solidFill>
                            <a:srgbClr val="000000"/>
                          </a:solidFill>
                          <a:latin typeface="Montserrat Bold"/>
                        </a:rPr>
                        <a:t>Household Goods</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defRPr/>
                      </a:pPr>
                      <a:r>
                        <a:rPr lang="en-US" sz="1706" spc="25">
                          <a:solidFill>
                            <a:srgbClr val="808080"/>
                          </a:solidFill>
                          <a:latin typeface="Montserrat"/>
                        </a:rPr>
                        <a:t>$17 billion</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352496">
                <a:tc>
                  <a:txBody>
                    <a:bodyPr/>
                    <a:lstStyle/>
                    <a:p>
                      <a:pPr algn="l">
                        <a:defRPr/>
                      </a:pPr>
                      <a:r>
                        <a:rPr lang="en-US" sz="1706" spc="25">
                          <a:solidFill>
                            <a:srgbClr val="000000"/>
                          </a:solidFill>
                          <a:latin typeface="Montserrat Bold"/>
                        </a:rPr>
                        <a:t>Computer Related</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defRPr/>
                      </a:pPr>
                      <a:r>
                        <a:rPr lang="en-US" sz="1706" spc="25">
                          <a:solidFill>
                            <a:srgbClr val="808080"/>
                          </a:solidFill>
                          <a:latin typeface="Montserrat"/>
                        </a:rPr>
                        <a:t>$20 billion</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49814">
                <a:tc>
                  <a:txBody>
                    <a:bodyPr/>
                    <a:lstStyle/>
                    <a:p>
                      <a:pPr algn="l">
                        <a:defRPr/>
                      </a:pPr>
                      <a:r>
                        <a:rPr lang="en-US" sz="1706" spc="25">
                          <a:solidFill>
                            <a:srgbClr val="000000"/>
                          </a:solidFill>
                          <a:latin typeface="Montserrat Bold"/>
                        </a:rPr>
                        <a:t>Automobiles/Parts</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defRPr/>
                      </a:pPr>
                      <a:r>
                        <a:rPr lang="en-US" sz="1706" spc="25">
                          <a:solidFill>
                            <a:srgbClr val="808080"/>
                          </a:solidFill>
                          <a:latin typeface="Montserrat"/>
                        </a:rPr>
                        <a:t>$15 billion</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353625">
                <a:tc>
                  <a:txBody>
                    <a:bodyPr/>
                    <a:lstStyle/>
                    <a:p>
                      <a:pPr algn="l">
                        <a:defRPr/>
                      </a:pPr>
                      <a:r>
                        <a:rPr lang="en-US" sz="1706" spc="25">
                          <a:solidFill>
                            <a:srgbClr val="000000"/>
                          </a:solidFill>
                          <a:latin typeface="Montserrat Bold"/>
                        </a:rPr>
                        <a:t>Apparel/Sporting</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defRPr/>
                      </a:pPr>
                      <a:r>
                        <a:rPr lang="en-US" sz="1706" spc="25">
                          <a:solidFill>
                            <a:srgbClr val="808080"/>
                          </a:solidFill>
                          <a:latin typeface="Montserrat"/>
                        </a:rPr>
                        <a:t>$16 billion</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349814">
                <a:tc>
                  <a:txBody>
                    <a:bodyPr/>
                    <a:lstStyle/>
                    <a:p>
                      <a:pPr algn="l">
                        <a:defRPr/>
                      </a:pPr>
                      <a:r>
                        <a:rPr lang="en-US" sz="1706" spc="25">
                          <a:solidFill>
                            <a:srgbClr val="000000"/>
                          </a:solidFill>
                          <a:latin typeface="Montserrat Bold"/>
                        </a:rPr>
                        <a:t>Books (e and hard copy)</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defRPr/>
                      </a:pPr>
                      <a:r>
                        <a:rPr lang="en-US" sz="1706" spc="25">
                          <a:solidFill>
                            <a:srgbClr val="808080"/>
                          </a:solidFill>
                          <a:latin typeface="Montserrat"/>
                        </a:rPr>
                        <a:t>$16 billion</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354754">
                <a:tc>
                  <a:txBody>
                    <a:bodyPr/>
                    <a:lstStyle/>
                    <a:p>
                      <a:pPr algn="l">
                        <a:defRPr/>
                      </a:pPr>
                      <a:r>
                        <a:rPr lang="en-US" sz="1706" spc="25">
                          <a:solidFill>
                            <a:srgbClr val="000000"/>
                          </a:solidFill>
                          <a:latin typeface="Montserrat Bold"/>
                        </a:rPr>
                        <a:t>Flowers/Gifts</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defRPr/>
                      </a:pPr>
                      <a:r>
                        <a:rPr lang="en-US" sz="1706" spc="25">
                          <a:solidFill>
                            <a:srgbClr val="808080"/>
                          </a:solidFill>
                          <a:latin typeface="Montserrat"/>
                        </a:rPr>
                        <a:t>$16 billion</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437642">
                <a:tc>
                  <a:txBody>
                    <a:bodyPr/>
                    <a:lstStyle/>
                    <a:p>
                      <a:pPr algn="l">
                        <a:defRPr/>
                      </a:pPr>
                      <a:r>
                        <a:rPr lang="en-US" sz="1706" spc="25">
                          <a:solidFill>
                            <a:srgbClr val="000000"/>
                          </a:solidFill>
                          <a:latin typeface="Montserrat Bold"/>
                        </a:rPr>
                        <a:t>Jewelry/Music</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defRPr/>
                      </a:pPr>
                      <a:r>
                        <a:rPr lang="en-US" sz="1706" spc="25">
                          <a:solidFill>
                            <a:srgbClr val="808080"/>
                          </a:solidFill>
                          <a:latin typeface="Montserrat"/>
                        </a:rPr>
                        <a:t>$20 billion</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bl>
          </a:graphicData>
        </a:graphic>
      </p:graphicFrame>
      <p:sp>
        <p:nvSpPr>
          <p:cNvPr id="14" name="TextBox 14"/>
          <p:cNvSpPr txBox="1"/>
          <p:nvPr/>
        </p:nvSpPr>
        <p:spPr>
          <a:xfrm>
            <a:off x="904240" y="6511321"/>
            <a:ext cx="7919719" cy="236855"/>
          </a:xfrm>
          <a:prstGeom prst="rect">
            <a:avLst/>
          </a:prstGeom>
        </p:spPr>
        <p:txBody>
          <a:bodyPr lIns="0" tIns="0" rIns="0" bIns="0" rtlCol="0" anchor="t">
            <a:spAutoFit/>
          </a:bodyPr>
          <a:lstStyle/>
          <a:p>
            <a:pPr algn="l">
              <a:lnSpc>
                <a:spcPts val="1791"/>
              </a:lnSpc>
            </a:pPr>
            <a:r>
              <a:rPr lang="en-US" sz="1493" spc="22">
                <a:solidFill>
                  <a:srgbClr val="595959"/>
                </a:solidFill>
                <a:latin typeface="Montserrat Italics"/>
              </a:rPr>
              <a:t>(Source: BankAmerica Corp./Robertson, Stephens &amp; Co.)</a:t>
            </a:r>
          </a:p>
        </p:txBody>
      </p:sp>
      <p:grpSp>
        <p:nvGrpSpPr>
          <p:cNvPr id="15" name="Group 15"/>
          <p:cNvGrpSpPr/>
          <p:nvPr/>
        </p:nvGrpSpPr>
        <p:grpSpPr>
          <a:xfrm>
            <a:off x="0" y="6605361"/>
            <a:ext cx="9753600" cy="709839"/>
            <a:chOff x="0" y="0"/>
            <a:chExt cx="13004800" cy="946452"/>
          </a:xfrm>
        </p:grpSpPr>
        <p:grpSp>
          <p:nvGrpSpPr>
            <p:cNvPr id="16" name="Group 16"/>
            <p:cNvGrpSpPr/>
            <p:nvPr/>
          </p:nvGrpSpPr>
          <p:grpSpPr>
            <a:xfrm>
              <a:off x="0" y="665941"/>
              <a:ext cx="13004800" cy="280512"/>
              <a:chOff x="0" y="0"/>
              <a:chExt cx="4816593" cy="103893"/>
            </a:xfrm>
          </p:grpSpPr>
          <p:sp>
            <p:nvSpPr>
              <p:cNvPr id="17" name="Freeform 17"/>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8" name="TextBox 18"/>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9" name="Picture 19"/>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21105" y="1845400"/>
            <a:ext cx="8839200" cy="4759960"/>
          </a:xfrm>
          <a:prstGeom prst="rect">
            <a:avLst/>
          </a:prstGeom>
        </p:spPr>
        <p:txBody>
          <a:bodyPr lIns="0" tIns="0" rIns="0" bIns="0" rtlCol="0" anchor="t">
            <a:spAutoFit/>
          </a:bodyPr>
          <a:lstStyle/>
          <a:p>
            <a:pPr marL="288273" lvl="1" indent="-144137" algn="l">
              <a:lnSpc>
                <a:spcPts val="2688"/>
              </a:lnSpc>
              <a:buFont typeface="Arial"/>
              <a:buChar char="•"/>
            </a:pPr>
            <a:r>
              <a:rPr lang="en-US" sz="2240" spc="33" dirty="0">
                <a:solidFill>
                  <a:srgbClr val="595959"/>
                </a:solidFill>
                <a:latin typeface="Montserrat"/>
              </a:rPr>
              <a:t>Privacy/Data Security Risks now significant; creating believers in IT personnel, management and Boards of Directors – high profile breaches becoming common;</a:t>
            </a:r>
          </a:p>
          <a:p>
            <a:pPr marL="288273" lvl="1" indent="-144137" algn="l">
              <a:lnSpc>
                <a:spcPts val="2688"/>
              </a:lnSpc>
              <a:buFont typeface="Arial"/>
              <a:buChar char="•"/>
            </a:pPr>
            <a:r>
              <a:rPr lang="en-US" sz="2240" spc="33" dirty="0">
                <a:solidFill>
                  <a:srgbClr val="595959"/>
                </a:solidFill>
                <a:latin typeface="Montserrat"/>
              </a:rPr>
              <a:t>Data security breaches now easy to record, track and analyze (</a:t>
            </a:r>
            <a:r>
              <a:rPr lang="en-US" sz="2240" u="sng" spc="33" dirty="0">
                <a:solidFill>
                  <a:srgbClr val="00B0F0"/>
                </a:solidFill>
                <a:latin typeface="Montserrat"/>
              </a:rPr>
              <a:t>www.privacyrights.org</a:t>
            </a:r>
            <a:r>
              <a:rPr lang="en-US" sz="2240" spc="33" dirty="0">
                <a:solidFill>
                  <a:srgbClr val="595959"/>
                </a:solidFill>
                <a:latin typeface="Montserrat"/>
              </a:rPr>
              <a:t> and </a:t>
            </a:r>
            <a:r>
              <a:rPr lang="en-US" sz="2240" u="sng" spc="33" dirty="0">
                <a:solidFill>
                  <a:srgbClr val="00B0F0"/>
                </a:solidFill>
                <a:latin typeface="Montserrat"/>
              </a:rPr>
              <a:t>www.idtheftcenter.org</a:t>
            </a:r>
            <a:r>
              <a:rPr lang="en-US" sz="2240" spc="33" dirty="0">
                <a:solidFill>
                  <a:srgbClr val="595959"/>
                </a:solidFill>
                <a:latin typeface="Montserrat"/>
              </a:rPr>
              <a:t>);</a:t>
            </a:r>
          </a:p>
          <a:p>
            <a:pPr marL="288273" lvl="1" indent="-144137" algn="l">
              <a:lnSpc>
                <a:spcPts val="2688"/>
              </a:lnSpc>
              <a:buFont typeface="Arial"/>
              <a:buChar char="•"/>
            </a:pPr>
            <a:r>
              <a:rPr lang="en-US" sz="2240" spc="33" dirty="0">
                <a:solidFill>
                  <a:srgbClr val="595959"/>
                </a:solidFill>
                <a:latin typeface="Montserrat"/>
              </a:rPr>
              <a:t>Federal, state and local laws make compliance both expensive and difficult (Feds may require banks to buy insurance in the future);  NY – Required banks had to have “cyber security plan” in place by August, 2017.  Strong state privacy laws now in CA, VA and CO (latter two have 2023 effective dates).  Significant fines for non-compliance;</a:t>
            </a:r>
          </a:p>
          <a:p>
            <a:pPr marL="288273" lvl="1" indent="-144137" algn="l">
              <a:lnSpc>
                <a:spcPts val="2688"/>
              </a:lnSpc>
              <a:buFont typeface="Arial"/>
              <a:buChar char="•"/>
            </a:pPr>
            <a:r>
              <a:rPr lang="en-US" sz="2240" spc="33" dirty="0">
                <a:solidFill>
                  <a:srgbClr val="595959"/>
                </a:solidFill>
                <a:latin typeface="Montserrat"/>
              </a:rPr>
              <a:t>Retaining public confidence and trust increasingly important (“Public Relations Expenses”);</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6</a:t>
            </a:r>
          </a:p>
        </p:txBody>
      </p:sp>
      <p:sp>
        <p:nvSpPr>
          <p:cNvPr id="12" name="TextBox 12"/>
          <p:cNvSpPr txBox="1"/>
          <p:nvPr/>
        </p:nvSpPr>
        <p:spPr>
          <a:xfrm>
            <a:off x="457200" y="501967"/>
            <a:ext cx="9296400" cy="1204912"/>
          </a:xfrm>
          <a:prstGeom prst="rect">
            <a:avLst/>
          </a:prstGeom>
        </p:spPr>
        <p:txBody>
          <a:bodyPr lIns="0" tIns="0" rIns="0" bIns="0" rtlCol="0" anchor="t">
            <a:spAutoFit/>
          </a:bodyPr>
          <a:lstStyle/>
          <a:p>
            <a:pPr algn="l">
              <a:lnSpc>
                <a:spcPts val="4863"/>
              </a:lnSpc>
            </a:pPr>
            <a:r>
              <a:rPr lang="en-US" sz="4053" spc="60">
                <a:solidFill>
                  <a:srgbClr val="FFFFFF"/>
                </a:solidFill>
                <a:latin typeface="Montserrat"/>
              </a:rPr>
              <a:t>Overview of Exposures and Insurance</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1935480"/>
            <a:ext cx="8839200" cy="4922520"/>
          </a:xfrm>
          <a:prstGeom prst="rect">
            <a:avLst/>
          </a:prstGeom>
        </p:spPr>
        <p:txBody>
          <a:bodyPr lIns="0" tIns="0" rIns="0" bIns="0" rtlCol="0" anchor="t">
            <a:spAutoFit/>
          </a:bodyPr>
          <a:lstStyle/>
          <a:p>
            <a:pPr marL="288273" lvl="1" indent="-144137" algn="l">
              <a:lnSpc>
                <a:spcPts val="2688"/>
              </a:lnSpc>
              <a:buFont typeface="Arial"/>
              <a:buChar char="•"/>
            </a:pPr>
            <a:r>
              <a:rPr lang="en-US" sz="2240" spc="33">
                <a:solidFill>
                  <a:srgbClr val="595959"/>
                </a:solidFill>
                <a:latin typeface="Montserrat"/>
              </a:rPr>
              <a:t>60% of participants in a recent survey say they purchase insurance for the exposures;</a:t>
            </a:r>
          </a:p>
          <a:p>
            <a:pPr marL="288273" lvl="1" indent="-144137" algn="l">
              <a:lnSpc>
                <a:spcPts val="2688"/>
              </a:lnSpc>
              <a:buFont typeface="Arial"/>
              <a:buChar char="•"/>
            </a:pPr>
            <a:r>
              <a:rPr lang="en-US" sz="2240" spc="33">
                <a:solidFill>
                  <a:srgbClr val="595959"/>
                </a:solidFill>
                <a:latin typeface="Montserrat"/>
              </a:rPr>
              <a:t>Ransomware costs (including payments by insurers) is exploding;</a:t>
            </a:r>
          </a:p>
          <a:p>
            <a:pPr marL="288273" lvl="1" indent="-144137" algn="l">
              <a:lnSpc>
                <a:spcPts val="2688"/>
              </a:lnSpc>
              <a:buFont typeface="Arial"/>
              <a:buChar char="•"/>
            </a:pPr>
            <a:r>
              <a:rPr lang="en-US" sz="2240" spc="33">
                <a:solidFill>
                  <a:srgbClr val="595959"/>
                </a:solidFill>
                <a:latin typeface="Montserrat"/>
              </a:rPr>
              <a:t>Notification costs to state residents now required by all states in the event of a “data breach” (insurance can handle actual notification, or reimburse costs);</a:t>
            </a:r>
          </a:p>
          <a:p>
            <a:pPr marL="288273" lvl="1" indent="-144137" algn="l">
              <a:lnSpc>
                <a:spcPts val="2688"/>
              </a:lnSpc>
              <a:buFont typeface="Arial"/>
              <a:buChar char="•"/>
            </a:pPr>
            <a:r>
              <a:rPr lang="en-US" sz="2240" spc="33">
                <a:solidFill>
                  <a:srgbClr val="595959"/>
                </a:solidFill>
                <a:latin typeface="Montserrat"/>
              </a:rPr>
              <a:t>Insurance for regulatory fines/penalties is increasingly important (“PCI”, for example – June 30, 2018 compliance date).  Any business accepting electronic payments has the exposure;</a:t>
            </a:r>
          </a:p>
          <a:p>
            <a:pPr marL="288273" lvl="1" indent="-144137" algn="l">
              <a:lnSpc>
                <a:spcPts val="2688"/>
              </a:lnSpc>
              <a:buFont typeface="Arial"/>
              <a:buChar char="•"/>
            </a:pPr>
            <a:r>
              <a:rPr lang="en-US" sz="2240" spc="33">
                <a:solidFill>
                  <a:srgbClr val="595959"/>
                </a:solidFill>
                <a:latin typeface="Montserrat"/>
              </a:rPr>
              <a:t>Commonality of telemedicine and telebanking;</a:t>
            </a:r>
          </a:p>
          <a:p>
            <a:pPr marL="288273" lvl="1" indent="-144137" algn="l">
              <a:lnSpc>
                <a:spcPts val="2688"/>
              </a:lnSpc>
              <a:buFont typeface="Arial"/>
              <a:buChar char="•"/>
            </a:pPr>
            <a:r>
              <a:rPr lang="en-US" sz="2240" spc="33">
                <a:solidFill>
                  <a:srgbClr val="595959"/>
                </a:solidFill>
                <a:latin typeface="Montserrat"/>
              </a:rPr>
              <a:t>Hacking of computer-driven machinery is an increasing threat, with limited insurance available;</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7</a:t>
            </a:r>
          </a:p>
        </p:txBody>
      </p:sp>
      <p:sp>
        <p:nvSpPr>
          <p:cNvPr id="12" name="TextBox 12"/>
          <p:cNvSpPr txBox="1"/>
          <p:nvPr/>
        </p:nvSpPr>
        <p:spPr>
          <a:xfrm>
            <a:off x="457200" y="501967"/>
            <a:ext cx="9296400" cy="1204912"/>
          </a:xfrm>
          <a:prstGeom prst="rect">
            <a:avLst/>
          </a:prstGeom>
        </p:spPr>
        <p:txBody>
          <a:bodyPr lIns="0" tIns="0" rIns="0" bIns="0" rtlCol="0" anchor="t">
            <a:spAutoFit/>
          </a:bodyPr>
          <a:lstStyle/>
          <a:p>
            <a:pPr algn="l">
              <a:lnSpc>
                <a:spcPts val="4863"/>
              </a:lnSpc>
            </a:pPr>
            <a:r>
              <a:rPr lang="en-US" sz="4053" spc="60">
                <a:solidFill>
                  <a:srgbClr val="FFFFFF"/>
                </a:solidFill>
                <a:latin typeface="Montserrat"/>
              </a:rPr>
              <a:t>Overview of Exposures and Insurance</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1935480"/>
            <a:ext cx="8839200" cy="4922520"/>
          </a:xfrm>
          <a:prstGeom prst="rect">
            <a:avLst/>
          </a:prstGeom>
        </p:spPr>
        <p:txBody>
          <a:bodyPr lIns="0" tIns="0" rIns="0" bIns="0" rtlCol="0" anchor="t">
            <a:spAutoFit/>
          </a:bodyPr>
          <a:lstStyle/>
          <a:p>
            <a:pPr marL="288273" lvl="1" indent="-144137" algn="l">
              <a:lnSpc>
                <a:spcPts val="2688"/>
              </a:lnSpc>
              <a:buFont typeface="Arial"/>
              <a:buChar char="•"/>
            </a:pPr>
            <a:r>
              <a:rPr lang="en-US" sz="2240" spc="33">
                <a:solidFill>
                  <a:srgbClr val="595959"/>
                </a:solidFill>
                <a:latin typeface="Montserrat"/>
              </a:rPr>
              <a:t>Rise of social media: MySpace??, Facebook; Instagram; Pinterest; LinkedIn; TikTok, BizFluence;  and use of these sites for marketing purposes (myspace??);</a:t>
            </a:r>
          </a:p>
          <a:p>
            <a:pPr marL="288273" lvl="1" indent="-144137" algn="l">
              <a:lnSpc>
                <a:spcPts val="2688"/>
              </a:lnSpc>
              <a:buFont typeface="Arial"/>
              <a:buChar char="•"/>
            </a:pPr>
            <a:r>
              <a:rPr lang="en-US" sz="2240" spc="33">
                <a:solidFill>
                  <a:srgbClr val="595959"/>
                </a:solidFill>
                <a:latin typeface="Montserrat"/>
              </a:rPr>
              <a:t>Driverless vehicles; drone aircraft and watercraft;</a:t>
            </a:r>
          </a:p>
          <a:p>
            <a:pPr marL="288273" lvl="1" indent="-144137" algn="l">
              <a:lnSpc>
                <a:spcPts val="2688"/>
              </a:lnSpc>
              <a:buFont typeface="Arial"/>
              <a:buChar char="•"/>
            </a:pPr>
            <a:r>
              <a:rPr lang="en-US" sz="2240" spc="33">
                <a:solidFill>
                  <a:srgbClr val="595959"/>
                </a:solidFill>
                <a:latin typeface="Montserrat"/>
              </a:rPr>
              <a:t>Decline/re-emergence of print media;</a:t>
            </a:r>
          </a:p>
          <a:p>
            <a:pPr marL="288273" lvl="1" indent="-144137" algn="l">
              <a:lnSpc>
                <a:spcPts val="2688"/>
              </a:lnSpc>
              <a:buFont typeface="Arial"/>
              <a:buChar char="•"/>
            </a:pPr>
            <a:r>
              <a:rPr lang="en-US" sz="2240" spc="33">
                <a:solidFill>
                  <a:srgbClr val="595959"/>
                </a:solidFill>
                <a:latin typeface="Montserrat"/>
              </a:rPr>
              <a:t>Cellphone computing usual and .  Google Glasses and AppleWatch; (total number of cellphones in USA:  410 Million; China 1.4 Billion; India 1.2 Billion);</a:t>
            </a:r>
          </a:p>
          <a:p>
            <a:pPr marL="288273" lvl="1" indent="-144137" algn="l">
              <a:lnSpc>
                <a:spcPts val="2688"/>
              </a:lnSpc>
              <a:buFont typeface="Arial"/>
              <a:buChar char="•"/>
            </a:pPr>
            <a:r>
              <a:rPr lang="en-US" sz="2240" spc="33">
                <a:solidFill>
                  <a:srgbClr val="595959"/>
                </a:solidFill>
                <a:latin typeface="Montserrat"/>
              </a:rPr>
              <a:t>Online banking and bill payments – paperless invoicing and bill payments (how secure??);</a:t>
            </a:r>
          </a:p>
          <a:p>
            <a:pPr marL="288273" lvl="1" indent="-144137" algn="l">
              <a:lnSpc>
                <a:spcPts val="2688"/>
              </a:lnSpc>
              <a:buFont typeface="Arial"/>
              <a:buChar char="•"/>
            </a:pPr>
            <a:r>
              <a:rPr lang="en-US" sz="2240" spc="33">
                <a:solidFill>
                  <a:srgbClr val="595959"/>
                </a:solidFill>
                <a:latin typeface="Montserrat"/>
              </a:rPr>
              <a:t>Use of credit cards; debit cards; electronic payments and tickets becoming the norm.  What happens to cash purchases??</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8</a:t>
            </a:r>
          </a:p>
        </p:txBody>
      </p:sp>
      <p:sp>
        <p:nvSpPr>
          <p:cNvPr id="12" name="TextBox 12"/>
          <p:cNvSpPr txBox="1"/>
          <p:nvPr/>
        </p:nvSpPr>
        <p:spPr>
          <a:xfrm>
            <a:off x="457200" y="501967"/>
            <a:ext cx="9296400" cy="1204912"/>
          </a:xfrm>
          <a:prstGeom prst="rect">
            <a:avLst/>
          </a:prstGeom>
        </p:spPr>
        <p:txBody>
          <a:bodyPr lIns="0" tIns="0" rIns="0" bIns="0" rtlCol="0" anchor="t">
            <a:spAutoFit/>
          </a:bodyPr>
          <a:lstStyle/>
          <a:p>
            <a:pPr algn="l">
              <a:lnSpc>
                <a:spcPts val="4863"/>
              </a:lnSpc>
            </a:pPr>
            <a:r>
              <a:rPr lang="en-US" sz="4053" spc="60">
                <a:solidFill>
                  <a:srgbClr val="FFFFFF"/>
                </a:solidFill>
                <a:latin typeface="Montserrat"/>
              </a:rPr>
              <a:t>Overview of Exposures and Insurance</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2"/>
            <a:srcRect/>
            <a:stretch>
              <a:fillRect/>
            </a:stretch>
          </p:blipFill>
          <p:spPr>
            <a:xfrm>
              <a:off x="11838423" y="0"/>
              <a:ext cx="1095812" cy="946452"/>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1706880"/>
            <a:chOff x="0" y="0"/>
            <a:chExt cx="13004800" cy="2275840"/>
          </a:xfrm>
        </p:grpSpPr>
        <p:sp>
          <p:nvSpPr>
            <p:cNvPr id="3" name="Freeform 3"/>
            <p:cNvSpPr/>
            <p:nvPr/>
          </p:nvSpPr>
          <p:spPr>
            <a:xfrm>
              <a:off x="0" y="0"/>
              <a:ext cx="13004800" cy="2275840"/>
            </a:xfrm>
            <a:custGeom>
              <a:avLst/>
              <a:gdLst/>
              <a:ahLst/>
              <a:cxnLst/>
              <a:rect l="l" t="t" r="r" b="b"/>
              <a:pathLst>
                <a:path w="13004800" h="2275840">
                  <a:moveTo>
                    <a:pt x="0" y="0"/>
                  </a:moveTo>
                  <a:lnTo>
                    <a:pt x="13004800" y="0"/>
                  </a:lnTo>
                  <a:lnTo>
                    <a:pt x="13004800" y="2275840"/>
                  </a:lnTo>
                  <a:lnTo>
                    <a:pt x="0" y="2275840"/>
                  </a:lnTo>
                  <a:close/>
                </a:path>
              </a:pathLst>
            </a:custGeom>
            <a:solidFill>
              <a:srgbClr val="005596"/>
            </a:solidFill>
          </p:spPr>
        </p:sp>
      </p:grpSp>
      <p:grpSp>
        <p:nvGrpSpPr>
          <p:cNvPr id="4" name="Group 4"/>
          <p:cNvGrpSpPr/>
          <p:nvPr/>
        </p:nvGrpSpPr>
        <p:grpSpPr>
          <a:xfrm>
            <a:off x="4714240" y="0"/>
            <a:ext cx="5039360" cy="492443"/>
            <a:chOff x="0" y="0"/>
            <a:chExt cx="6719147" cy="656590"/>
          </a:xfrm>
        </p:grpSpPr>
        <p:sp>
          <p:nvSpPr>
            <p:cNvPr id="5" name="Freeform 5"/>
            <p:cNvSpPr/>
            <p:nvPr/>
          </p:nvSpPr>
          <p:spPr>
            <a:xfrm>
              <a:off x="0" y="0"/>
              <a:ext cx="6719189" cy="656590"/>
            </a:xfrm>
            <a:custGeom>
              <a:avLst/>
              <a:gdLst/>
              <a:ahLst/>
              <a:cxnLst/>
              <a:rect l="l" t="t" r="r" b="b"/>
              <a:pathLst>
                <a:path w="6719189" h="656590">
                  <a:moveTo>
                    <a:pt x="0" y="0"/>
                  </a:moveTo>
                  <a:lnTo>
                    <a:pt x="6719189" y="0"/>
                  </a:lnTo>
                  <a:lnTo>
                    <a:pt x="6719189" y="656590"/>
                  </a:lnTo>
                  <a:lnTo>
                    <a:pt x="0" y="656590"/>
                  </a:lnTo>
                  <a:close/>
                </a:path>
              </a:pathLst>
            </a:custGeom>
            <a:solidFill>
              <a:srgbClr val="00B0F0"/>
            </a:solidFill>
          </p:spPr>
        </p:sp>
      </p:grpSp>
      <p:grpSp>
        <p:nvGrpSpPr>
          <p:cNvPr id="6" name="Group 6"/>
          <p:cNvGrpSpPr/>
          <p:nvPr/>
        </p:nvGrpSpPr>
        <p:grpSpPr>
          <a:xfrm>
            <a:off x="0" y="0"/>
            <a:ext cx="4714240" cy="492443"/>
            <a:chOff x="0" y="0"/>
            <a:chExt cx="6285653" cy="656590"/>
          </a:xfrm>
        </p:grpSpPr>
        <p:sp>
          <p:nvSpPr>
            <p:cNvPr id="7" name="Freeform 7"/>
            <p:cNvSpPr/>
            <p:nvPr/>
          </p:nvSpPr>
          <p:spPr>
            <a:xfrm>
              <a:off x="0" y="0"/>
              <a:ext cx="6285611" cy="656590"/>
            </a:xfrm>
            <a:custGeom>
              <a:avLst/>
              <a:gdLst/>
              <a:ahLst/>
              <a:cxnLst/>
              <a:rect l="l" t="t" r="r" b="b"/>
              <a:pathLst>
                <a:path w="6285611" h="656590">
                  <a:moveTo>
                    <a:pt x="0" y="0"/>
                  </a:moveTo>
                  <a:lnTo>
                    <a:pt x="6285611" y="0"/>
                  </a:lnTo>
                  <a:lnTo>
                    <a:pt x="6285611" y="656590"/>
                  </a:lnTo>
                  <a:lnTo>
                    <a:pt x="0" y="656590"/>
                  </a:lnTo>
                  <a:close/>
                </a:path>
              </a:pathLst>
            </a:custGeom>
            <a:solidFill>
              <a:srgbClr val="7F7F7F"/>
            </a:solidFill>
          </p:spPr>
        </p:sp>
      </p:grpSp>
      <p:sp>
        <p:nvSpPr>
          <p:cNvPr id="8" name="AutoShape 8"/>
          <p:cNvSpPr/>
          <p:nvPr/>
        </p:nvSpPr>
        <p:spPr>
          <a:xfrm rot="14264">
            <a:off x="-20362" y="478155"/>
            <a:ext cx="9794324" cy="0"/>
          </a:xfrm>
          <a:prstGeom prst="line">
            <a:avLst/>
          </a:prstGeom>
          <a:ln w="28575" cap="rnd">
            <a:solidFill>
              <a:srgbClr val="FFFFFF"/>
            </a:solidFill>
            <a:prstDash val="solid"/>
            <a:headEnd type="none" w="sm" len="sm"/>
            <a:tailEnd type="none" w="sm" len="sm"/>
          </a:ln>
        </p:spPr>
      </p:sp>
      <p:sp>
        <p:nvSpPr>
          <p:cNvPr id="9" name="AutoShape 9"/>
          <p:cNvSpPr/>
          <p:nvPr/>
        </p:nvSpPr>
        <p:spPr>
          <a:xfrm rot="5136077">
            <a:off x="4449300" y="234315"/>
            <a:ext cx="529881" cy="0"/>
          </a:xfrm>
          <a:prstGeom prst="line">
            <a:avLst/>
          </a:prstGeom>
          <a:ln w="28575" cap="rnd">
            <a:solidFill>
              <a:srgbClr val="FFFFFF"/>
            </a:solidFill>
            <a:prstDash val="solid"/>
            <a:headEnd type="none" w="sm" len="sm"/>
            <a:tailEnd type="none" w="sm" len="sm"/>
          </a:ln>
        </p:spPr>
      </p:sp>
      <p:sp>
        <p:nvSpPr>
          <p:cNvPr id="10" name="TextBox 10"/>
          <p:cNvSpPr txBox="1"/>
          <p:nvPr/>
        </p:nvSpPr>
        <p:spPr>
          <a:xfrm>
            <a:off x="457200" y="1762631"/>
            <a:ext cx="8839200" cy="4922521"/>
          </a:xfrm>
          <a:prstGeom prst="rect">
            <a:avLst/>
          </a:prstGeom>
        </p:spPr>
        <p:txBody>
          <a:bodyPr lIns="0" tIns="0" rIns="0" bIns="0" rtlCol="0" anchor="t">
            <a:spAutoFit/>
          </a:bodyPr>
          <a:lstStyle/>
          <a:p>
            <a:pPr marL="288273" lvl="1" indent="-144137" algn="l">
              <a:lnSpc>
                <a:spcPts val="2688"/>
              </a:lnSpc>
              <a:buFont typeface="Arial"/>
              <a:buChar char="•"/>
            </a:pPr>
            <a:r>
              <a:rPr lang="en-US" sz="2240" spc="33" dirty="0">
                <a:solidFill>
                  <a:srgbClr val="595959"/>
                </a:solidFill>
                <a:latin typeface="Montserrat"/>
              </a:rPr>
              <a:t>Privacy more difficult to maintain – who is to have access, and how is it to be controlled? How effective is security? GDPR and CCPA, now joined by VA (2023) and CO (2023) (and non-compliance fines) to follow;</a:t>
            </a:r>
          </a:p>
          <a:p>
            <a:pPr marL="288273" lvl="1" indent="-144137" algn="l">
              <a:lnSpc>
                <a:spcPts val="2688"/>
              </a:lnSpc>
              <a:buFont typeface="Arial"/>
              <a:buChar char="•"/>
            </a:pPr>
            <a:r>
              <a:rPr lang="en-US" sz="2240" spc="33" dirty="0">
                <a:solidFill>
                  <a:srgbClr val="595959"/>
                </a:solidFill>
                <a:latin typeface="Montserrat"/>
              </a:rPr>
              <a:t>Ransomware/Extortion insurance almost mandatory, with pricing increases;  Understanding Social Engineering Fraud;</a:t>
            </a:r>
          </a:p>
          <a:p>
            <a:pPr marL="288273" lvl="1" indent="-144137" algn="l">
              <a:lnSpc>
                <a:spcPts val="4053"/>
              </a:lnSpc>
              <a:buFont typeface="Arial"/>
              <a:buChar char="•"/>
            </a:pPr>
            <a:r>
              <a:rPr lang="en-US" sz="2240" spc="33" dirty="0">
                <a:solidFill>
                  <a:srgbClr val="595959"/>
                </a:solidFill>
                <a:latin typeface="Montserrat"/>
              </a:rPr>
              <a:t>More focus on intellectual property/reputation harm exposures;</a:t>
            </a:r>
          </a:p>
          <a:p>
            <a:pPr marL="288273" lvl="1" indent="-144137" algn="l">
              <a:lnSpc>
                <a:spcPts val="2688"/>
              </a:lnSpc>
              <a:buFont typeface="Arial"/>
              <a:buChar char="•"/>
            </a:pPr>
            <a:r>
              <a:rPr lang="en-US" sz="2240" spc="33" dirty="0">
                <a:solidFill>
                  <a:srgbClr val="595959"/>
                </a:solidFill>
                <a:latin typeface="Montserrat"/>
              </a:rPr>
              <a:t>The “ricochet” to D+O insurance and aspects of Crime insurance (Computer Fraud and Social Engineering Fraud Coverages - </a:t>
            </a:r>
          </a:p>
          <a:p>
            <a:pPr marL="288273" lvl="1" indent="-144137" algn="l">
              <a:lnSpc>
                <a:spcPts val="2688"/>
              </a:lnSpc>
              <a:buFont typeface="Arial"/>
              <a:buChar char="•"/>
            </a:pPr>
            <a:r>
              <a:rPr lang="en-US" sz="2240" spc="33" dirty="0">
                <a:solidFill>
                  <a:srgbClr val="595959"/>
                </a:solidFill>
                <a:latin typeface="Montserrat"/>
              </a:rPr>
              <a:t> “crossover” between Crime and Cyber insurance);</a:t>
            </a:r>
          </a:p>
          <a:p>
            <a:pPr marL="288273" lvl="1" indent="-144137" algn="l">
              <a:lnSpc>
                <a:spcPts val="4053"/>
              </a:lnSpc>
              <a:buFont typeface="Arial"/>
              <a:buChar char="•"/>
            </a:pPr>
            <a:r>
              <a:rPr lang="en-US" sz="2240" spc="33" dirty="0">
                <a:solidFill>
                  <a:srgbClr val="595959"/>
                </a:solidFill>
                <a:latin typeface="Montserrat"/>
              </a:rPr>
              <a:t>Must understand the concept of “silent cyber”. </a:t>
            </a:r>
          </a:p>
        </p:txBody>
      </p:sp>
      <p:sp>
        <p:nvSpPr>
          <p:cNvPr id="11" name="TextBox 11"/>
          <p:cNvSpPr txBox="1"/>
          <p:nvPr/>
        </p:nvSpPr>
        <p:spPr>
          <a:xfrm>
            <a:off x="7081520" y="6816302"/>
            <a:ext cx="2092960" cy="307552"/>
          </a:xfrm>
          <a:prstGeom prst="rect">
            <a:avLst/>
          </a:prstGeom>
        </p:spPr>
        <p:txBody>
          <a:bodyPr lIns="0" tIns="0" rIns="0" bIns="0" rtlCol="0" anchor="t">
            <a:spAutoFit/>
          </a:bodyPr>
          <a:lstStyle/>
          <a:p>
            <a:pPr algn="r">
              <a:lnSpc>
                <a:spcPts val="1535"/>
              </a:lnSpc>
            </a:pPr>
            <a:r>
              <a:rPr lang="en-US" sz="1279" spc="-51">
                <a:solidFill>
                  <a:srgbClr val="898989"/>
                </a:solidFill>
                <a:latin typeface="Open Sans"/>
              </a:rPr>
              <a:t>9</a:t>
            </a:r>
          </a:p>
        </p:txBody>
      </p:sp>
      <p:sp>
        <p:nvSpPr>
          <p:cNvPr id="12" name="TextBox 12"/>
          <p:cNvSpPr txBox="1"/>
          <p:nvPr/>
        </p:nvSpPr>
        <p:spPr>
          <a:xfrm>
            <a:off x="457200" y="501967"/>
            <a:ext cx="9296400" cy="1204912"/>
          </a:xfrm>
          <a:prstGeom prst="rect">
            <a:avLst/>
          </a:prstGeom>
        </p:spPr>
        <p:txBody>
          <a:bodyPr lIns="0" tIns="0" rIns="0" bIns="0" rtlCol="0" anchor="t">
            <a:spAutoFit/>
          </a:bodyPr>
          <a:lstStyle/>
          <a:p>
            <a:pPr algn="l">
              <a:lnSpc>
                <a:spcPts val="4863"/>
              </a:lnSpc>
            </a:pPr>
            <a:r>
              <a:rPr lang="en-US" sz="4053" spc="60">
                <a:solidFill>
                  <a:srgbClr val="FFFFFF"/>
                </a:solidFill>
                <a:latin typeface="Montserrat"/>
              </a:rPr>
              <a:t>Overview of Exposures and Insurance</a:t>
            </a:r>
          </a:p>
        </p:txBody>
      </p:sp>
      <p:grpSp>
        <p:nvGrpSpPr>
          <p:cNvPr id="13" name="Group 13"/>
          <p:cNvGrpSpPr/>
          <p:nvPr/>
        </p:nvGrpSpPr>
        <p:grpSpPr>
          <a:xfrm>
            <a:off x="0" y="6605361"/>
            <a:ext cx="9753600" cy="709839"/>
            <a:chOff x="0" y="0"/>
            <a:chExt cx="13004800" cy="946452"/>
          </a:xfrm>
        </p:grpSpPr>
        <p:grpSp>
          <p:nvGrpSpPr>
            <p:cNvPr id="14" name="Group 14"/>
            <p:cNvGrpSpPr/>
            <p:nvPr/>
          </p:nvGrpSpPr>
          <p:grpSpPr>
            <a:xfrm>
              <a:off x="0" y="665941"/>
              <a:ext cx="13004800" cy="280512"/>
              <a:chOff x="0" y="0"/>
              <a:chExt cx="4816593" cy="103893"/>
            </a:xfrm>
          </p:grpSpPr>
          <p:sp>
            <p:nvSpPr>
              <p:cNvPr id="15" name="Freeform 15"/>
              <p:cNvSpPr/>
              <p:nvPr/>
            </p:nvSpPr>
            <p:spPr>
              <a:xfrm>
                <a:off x="0" y="0"/>
                <a:ext cx="4816592" cy="103893"/>
              </a:xfrm>
              <a:custGeom>
                <a:avLst/>
                <a:gdLst/>
                <a:ahLst/>
                <a:cxnLst/>
                <a:rect l="l" t="t" r="r" b="b"/>
                <a:pathLst>
                  <a:path w="4816592" h="103893">
                    <a:moveTo>
                      <a:pt x="0" y="0"/>
                    </a:moveTo>
                    <a:lnTo>
                      <a:pt x="4816592" y="0"/>
                    </a:lnTo>
                    <a:lnTo>
                      <a:pt x="4816592" y="103893"/>
                    </a:lnTo>
                    <a:lnTo>
                      <a:pt x="0" y="103893"/>
                    </a:lnTo>
                    <a:close/>
                  </a:path>
                </a:pathLst>
              </a:custGeom>
              <a:solidFill>
                <a:srgbClr val="DC2257"/>
              </a:solidFill>
            </p:spPr>
          </p:sp>
          <p:sp>
            <p:nvSpPr>
              <p:cNvPr id="16" name="TextBox 16"/>
              <p:cNvSpPr txBox="1"/>
              <p:nvPr/>
            </p:nvSpPr>
            <p:spPr>
              <a:xfrm>
                <a:off x="0" y="-9525"/>
                <a:ext cx="812800" cy="822325"/>
              </a:xfrm>
              <a:prstGeom prst="rect">
                <a:avLst/>
              </a:prstGeom>
            </p:spPr>
            <p:txBody>
              <a:bodyPr lIns="25400" tIns="25400" rIns="25400" bIns="25400" rtlCol="0" anchor="ctr"/>
              <a:lstStyle/>
              <a:p>
                <a:pPr algn="ctr">
                  <a:lnSpc>
                    <a:spcPts val="1455"/>
                  </a:lnSpc>
                  <a:spcBef>
                    <a:spcPct val="0"/>
                  </a:spcBef>
                </a:pPr>
                <a:endParaRPr/>
              </a:p>
            </p:txBody>
          </p:sp>
        </p:grpSp>
        <p:pic>
          <p:nvPicPr>
            <p:cNvPr id="17" name="Picture 17"/>
            <p:cNvPicPr>
              <a:picLocks noChangeAspect="1"/>
            </p:cNvPicPr>
            <p:nvPr/>
          </p:nvPicPr>
          <p:blipFill>
            <a:blip r:embed="rId3"/>
            <a:srcRect/>
            <a:stretch>
              <a:fillRect/>
            </a:stretch>
          </p:blipFill>
          <p:spPr>
            <a:xfrm>
              <a:off x="11838423" y="0"/>
              <a:ext cx="1095812" cy="946452"/>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3071</Words>
  <Application>Microsoft Office PowerPoint</Application>
  <PresentationFormat>Custom</PresentationFormat>
  <Paragraphs>322</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Open Sans Light</vt:lpstr>
      <vt:lpstr>Open Sans</vt:lpstr>
      <vt:lpstr>Montserrat</vt:lpstr>
      <vt:lpstr>Montserrat Bold</vt:lpstr>
      <vt:lpstr>Calibri</vt:lpstr>
      <vt:lpstr>Montserrat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 Big Event PPT Slides - 08-09-2022.pptx</dc:title>
  <dc:creator>Ashley Allard</dc:creator>
  <cp:lastModifiedBy>Heather Kramer</cp:lastModifiedBy>
  <cp:revision>2</cp:revision>
  <dcterms:created xsi:type="dcterms:W3CDTF">2006-08-16T00:00:00Z</dcterms:created>
  <dcterms:modified xsi:type="dcterms:W3CDTF">2022-09-29T01:10:46Z</dcterms:modified>
  <dc:identifier>DAFK0QBxV_8</dc:identifier>
</cp:coreProperties>
</file>